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94" r:id="rId4"/>
    <p:sldId id="286" r:id="rId5"/>
    <p:sldId id="280" r:id="rId6"/>
    <p:sldId id="299" r:id="rId7"/>
    <p:sldId id="297" r:id="rId8"/>
    <p:sldId id="300" r:id="rId9"/>
    <p:sldId id="288" r:id="rId10"/>
    <p:sldId id="287" r:id="rId11"/>
    <p:sldId id="295" r:id="rId12"/>
    <p:sldId id="259" r:id="rId1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1" autoAdjust="0"/>
    <p:restoredTop sz="94660"/>
  </p:normalViewPr>
  <p:slideViewPr>
    <p:cSldViewPr showGuides="1">
      <p:cViewPr varScale="1">
        <p:scale>
          <a:sx n="93" d="100"/>
          <a:sy n="93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1794" y="-1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A6D9CB-BFCE-4B0B-A959-9EDF12F38372}" type="datetime1">
              <a:rPr lang="ja-JP" altLang="en-US" smtClean="0"/>
              <a:t>2011/4/28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D87E61-8C7D-4483-B153-98818EA6B1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827118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578220C-5596-4C7D-BB9B-EEA5B498BBFC}" type="datetime1">
              <a:rPr lang="ja-JP" altLang="en-US" smtClean="0"/>
              <a:t>2011/4/28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C6843D-8AB1-4062-A2D6-6AB891E6FF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40133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27342-648A-4BFD-B9A0-D962341C2E9A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  <p:sp>
        <p:nvSpPr>
          <p:cNvPr id="15365" name="日付プレースホルダー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8B70EE-8540-46A9-A3BA-3D4C1980CAAC}" type="datetime1">
              <a:rPr lang="ja-JP" altLang="en-US" smtClean="0"/>
              <a:t>2011/4/28</a:t>
            </a:fld>
            <a:endParaRPr lang="ja-JP" altLang="en-US" smtClean="0"/>
          </a:p>
        </p:txBody>
      </p:sp>
      <p:sp>
        <p:nvSpPr>
          <p:cNvPr id="15366" name="フッター プレースホルダー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smtClean="0"/>
              <a:t>Shoichi Kitazawa (ATR)</a:t>
            </a:r>
            <a:endParaRPr lang="ja-JP" altLang="en-US" smtClean="0"/>
          </a:p>
        </p:txBody>
      </p:sp>
      <p:sp>
        <p:nvSpPr>
          <p:cNvPr id="15367" name="ヘッダー プレースホルダー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388" name="ヘッダー プレースホルダ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doc.: IEEE 802.15-11-0161-00-sru</a:t>
            </a:r>
          </a:p>
        </p:txBody>
      </p:sp>
      <p:sp>
        <p:nvSpPr>
          <p:cNvPr id="16389" name="日付プレースホルダ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B162C-DD98-43F7-9813-CBE8CCBB93B5}" type="datetime1">
              <a:rPr lang="ja-JP" altLang="en-US" smtClean="0"/>
              <a:t>2011/4/28</a:t>
            </a:fld>
            <a:endParaRPr lang="en-US" altLang="ja-JP" smtClean="0"/>
          </a:p>
        </p:txBody>
      </p:sp>
      <p:sp>
        <p:nvSpPr>
          <p:cNvPr id="16390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4" eaLnBrk="1" hangingPunct="1"/>
            <a:r>
              <a:rPr lang="en-US" altLang="ja-JP">
                <a:latin typeface="Calibri" pitchFamily="34" charset="0"/>
              </a:rPr>
              <a:t>Shoichi Kitazawa, ATR</a:t>
            </a:r>
          </a:p>
        </p:txBody>
      </p:sp>
      <p:sp>
        <p:nvSpPr>
          <p:cNvPr id="16391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Page </a:t>
            </a:r>
            <a:fld id="{13569A0D-985A-4447-B104-F8EE5B96A3E5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2" name="ヘッダー プレースホルダ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doc.: IEEE 802.15-11-0161-00-sru</a:t>
            </a:r>
          </a:p>
        </p:txBody>
      </p:sp>
      <p:sp>
        <p:nvSpPr>
          <p:cNvPr id="17413" name="日付プレースホルダ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FABF3-973A-4AC4-89CC-5BF1243BA0B3}" type="datetime1">
              <a:rPr lang="ja-JP" altLang="en-US" smtClean="0"/>
              <a:t>2011/4/28</a:t>
            </a:fld>
            <a:endParaRPr lang="en-US" altLang="ja-JP" smtClean="0"/>
          </a:p>
        </p:txBody>
      </p:sp>
      <p:sp>
        <p:nvSpPr>
          <p:cNvPr id="17414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4" eaLnBrk="1" hangingPunct="1"/>
            <a:r>
              <a:rPr lang="en-US" altLang="ja-JP">
                <a:latin typeface="Calibri" pitchFamily="34" charset="0"/>
              </a:rPr>
              <a:t>Shoichi Kitazawa, ATR</a:t>
            </a:r>
          </a:p>
        </p:txBody>
      </p:sp>
      <p:sp>
        <p:nvSpPr>
          <p:cNvPr id="17415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Page </a:t>
            </a:r>
            <a:fld id="{7F51C751-163C-4396-93D6-85E249B00EF8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8436" name="ヘッダー プレースホルダ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doc.: IEEE 802.15-11-0161-00-sru</a:t>
            </a:r>
          </a:p>
        </p:txBody>
      </p:sp>
      <p:sp>
        <p:nvSpPr>
          <p:cNvPr id="18437" name="日付プレースホルダ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7D896-BFC1-4245-BE4A-BCA090E28165}" type="datetime1">
              <a:rPr lang="ja-JP" altLang="en-US" smtClean="0"/>
              <a:t>2011/4/28</a:t>
            </a:fld>
            <a:endParaRPr lang="en-US" altLang="ja-JP" smtClean="0"/>
          </a:p>
        </p:txBody>
      </p:sp>
      <p:sp>
        <p:nvSpPr>
          <p:cNvPr id="18438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4" eaLnBrk="1" hangingPunct="1"/>
            <a:r>
              <a:rPr lang="en-US" altLang="ja-JP">
                <a:latin typeface="Calibri" pitchFamily="34" charset="0"/>
              </a:rPr>
              <a:t>Shoichi Kitazawa, ATR</a:t>
            </a:r>
          </a:p>
        </p:txBody>
      </p:sp>
      <p:sp>
        <p:nvSpPr>
          <p:cNvPr id="18439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Page </a:t>
            </a:r>
            <a:fld id="{F860B02F-B151-47C5-ABE0-07FFCE966847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April 2011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B942-6077-4FB6-9CEE-3337644C7F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63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April 2011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52B8-76B6-48A2-865F-C5ABFB1C2E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381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April 2011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6BF4-6847-4EE0-9EAC-88B493C70C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9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April 2011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D438-B391-4F17-A56D-54C54276F4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627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April 2011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2F0F-F966-4C61-9A48-525A3DBEE6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026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April 2011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C7C0-3918-4CEB-8A50-4B261DB7C2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14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April 2011</a:t>
            </a:r>
            <a:endParaRPr lang="ja-JP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BE24EA69-7800-41D3-B2DA-8A6B1E8618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1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Submission</a:t>
            </a:r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5" y="357188"/>
            <a:ext cx="350043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>
            <a:lvl1pPr>
              <a:defRPr/>
            </a:lvl1pPr>
          </a:lstStyle>
          <a:p>
            <a:pPr algn="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b="1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doc.: IEEE 802.11-11/0591r0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-2003___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DSA system for 2.4GHz ISM Band</a:t>
            </a:r>
            <a:endParaRPr lang="ja-JP" altLang="en-US" dirty="0" smtClean="0"/>
          </a:p>
        </p:txBody>
      </p:sp>
      <p:sp>
        <p:nvSpPr>
          <p:cNvPr id="2051" name="Rectangle 6"/>
          <p:cNvSpPr txBox="1">
            <a:spLocks noChangeArrowheads="1"/>
          </p:cNvSpPr>
          <p:nvPr/>
        </p:nvSpPr>
        <p:spPr bwMode="auto">
          <a:xfrm>
            <a:off x="685800" y="25908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altLang="ja-JP" sz="2000" b="1">
                <a:solidFill>
                  <a:srgbClr val="000000"/>
                </a:solidFill>
                <a:latin typeface="Times New Roman" pitchFamily="18" charset="0"/>
              </a:rPr>
              <a:t>Date:</a:t>
            </a:r>
            <a:r>
              <a:rPr lang="en-US" altLang="ja-JP" sz="2000">
                <a:solidFill>
                  <a:srgbClr val="000000"/>
                </a:solidFill>
                <a:latin typeface="Times New Roman" pitchFamily="18" charset="0"/>
              </a:rPr>
              <a:t> 2011-04-28</a:t>
            </a:r>
          </a:p>
        </p:txBody>
      </p:sp>
      <p:graphicFrame>
        <p:nvGraphicFramePr>
          <p:cNvPr id="2052" name="Object 44"/>
          <p:cNvGraphicFramePr>
            <a:graphicFrameLocks noChangeAspect="1"/>
          </p:cNvGraphicFramePr>
          <p:nvPr/>
        </p:nvGraphicFramePr>
        <p:xfrm>
          <a:off x="771525" y="3286125"/>
          <a:ext cx="718185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8370609" imgH="3447913" progId="Word.Document.8">
                  <p:embed/>
                </p:oleObj>
              </mc:Choice>
              <mc:Fallback>
                <p:oleObj name="Document" r:id="rId4" imgW="8370609" imgH="3447913" progId="Word.Document.8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286125"/>
                        <a:ext cx="718185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533400" y="285273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latin typeface="Times New Roman" pitchFamily="18" charset="0"/>
              </a:rPr>
              <a:t>Authors:</a:t>
            </a:r>
            <a:endParaRPr lang="en-US" altLang="ja-JP" sz="2000">
              <a:latin typeface="Times New Roman" pitchFamily="18" charset="0"/>
            </a:endParaRPr>
          </a:p>
        </p:txBody>
      </p:sp>
      <p:sp>
        <p:nvSpPr>
          <p:cNvPr id="2054" name="日付プレースホルダー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2055" name="フッター プレースホルダー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2056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6D240E-BB6C-4B6B-ADCF-67D66971E8BE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1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Plan of IG SRU</a:t>
            </a:r>
            <a:endParaRPr lang="ja-JP" altLang="en-US" smtClean="0"/>
          </a:p>
        </p:txBody>
      </p:sp>
      <p:sp>
        <p:nvSpPr>
          <p:cNvPr id="1126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ja-JP" dirty="0" smtClean="0">
                <a:ea typeface="ＭＳ Ｐゴシック" charset="-128"/>
              </a:rPr>
              <a:t>Goal: To make informative ideas to judge to establish SG.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dirty="0" smtClean="0">
              <a:ea typeface="ＭＳ Ｐゴシック" charset="-128"/>
            </a:endParaRPr>
          </a:p>
          <a:p>
            <a:pPr marL="0" indent="0" eaLnBrk="1" hangingPunct="1"/>
            <a:r>
              <a:rPr lang="en-US" altLang="ja-JP" dirty="0" smtClean="0">
                <a:ea typeface="ＭＳ Ｐゴシック" charset="-128"/>
              </a:rPr>
              <a:t>Meeting Schedule: Every plenary meeting or on request.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dirty="0" smtClean="0">
              <a:ea typeface="ＭＳ Ｐゴシック" charset="-128"/>
            </a:endParaRPr>
          </a:p>
          <a:p>
            <a:pPr marL="0" indent="0" eaLnBrk="1" hangingPunct="1"/>
            <a:r>
              <a:rPr lang="en-US" altLang="ja-JP" dirty="0" smtClean="0">
                <a:ea typeface="ＭＳ Ｐゴシック" charset="-128"/>
              </a:rPr>
              <a:t>IG life time: until March 2012.</a:t>
            </a:r>
          </a:p>
          <a:p>
            <a:pPr eaLnBrk="1" hangingPunct="1">
              <a:buFont typeface="Arial" charset="0"/>
              <a:buChar char="•"/>
            </a:pPr>
            <a:endParaRPr lang="en-US" altLang="ja-JP" dirty="0" smtClean="0"/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07B867F-89FC-48A2-9A49-046259731067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10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126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1270" name="日付プレースホルダー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Conclusions</a:t>
            </a:r>
            <a:endParaRPr lang="ja-JP" altLang="en-US" smtClean="0"/>
          </a:p>
        </p:txBody>
      </p:sp>
      <p:sp>
        <p:nvSpPr>
          <p:cNvPr id="12291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ja-JP" smtClean="0">
                <a:ea typeface="ＭＳ Ｐゴシック" charset="-128"/>
              </a:rPr>
              <a:t>In order to enhance the efficiency of spectrum use in 2.4GHz ISM band, we propose DSA system.</a:t>
            </a:r>
          </a:p>
          <a:p>
            <a:pPr lvl="1" eaLnBrk="1" hangingPunct="1">
              <a:buFontTx/>
              <a:buChar char="•"/>
            </a:pPr>
            <a:r>
              <a:rPr lang="en-US" altLang="ja-JP" smtClean="0"/>
              <a:t> Technical concept and simulation results are introduced.</a:t>
            </a:r>
          </a:p>
          <a:p>
            <a:pPr eaLnBrk="1" hangingPunct="1">
              <a:buFontTx/>
              <a:buChar char="•"/>
            </a:pPr>
            <a:endParaRPr lang="en-US" altLang="ja-JP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smtClean="0">
                <a:ea typeface="ＭＳ Ｐゴシック" charset="-128"/>
              </a:rPr>
              <a:t>The discussion of efficient spectrum use is on going IG SRU in WG15.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smtClean="0">
                <a:ea typeface="ＭＳ Ｐゴシック" charset="-128"/>
              </a:rPr>
              <a:t>Next meeting will be held July plenary meeting.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smtClean="0">
              <a:ea typeface="ＭＳ Ｐゴシック" charset="-128"/>
            </a:endParaRPr>
          </a:p>
          <a:p>
            <a:pPr algn="ctr" eaLnBrk="1" hangingPunct="1"/>
            <a:r>
              <a:rPr lang="en-US" altLang="ja-JP" smtClean="0"/>
              <a:t>Let’s discuss about this topic together!</a:t>
            </a:r>
            <a:endParaRPr lang="en-US" altLang="ja-JP" sz="3200" smtClean="0"/>
          </a:p>
          <a:p>
            <a:pPr eaLnBrk="1" hangingPunct="1">
              <a:buFontTx/>
              <a:buChar char="•"/>
            </a:pPr>
            <a:endParaRPr lang="en-US" altLang="ja-JP" smtClean="0"/>
          </a:p>
          <a:p>
            <a:pPr eaLnBrk="1" hangingPunct="1"/>
            <a:endParaRPr lang="ja-JP" altLang="en-US" smtClean="0"/>
          </a:p>
        </p:txBody>
      </p:sp>
      <p:sp>
        <p:nvSpPr>
          <p:cNvPr id="12292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4A6A013-EB90-484A-87E6-A34888795B37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11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2293" name="フッター プレースホルダー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2294" name="日付プレースホルダー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Reference</a:t>
            </a:r>
            <a:endParaRPr lang="ja-JP" altLang="en-US" smtClean="0"/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en-US" altLang="ja-JP" smtClean="0">
                <a:solidFill>
                  <a:schemeClr val="tx2"/>
                </a:solidFill>
                <a:ea typeface="ＭＳ Ｐゴシック" charset="-128"/>
              </a:rPr>
              <a:t>15-10-0739r1 A Proposal toward Better Use of Spectrum Resources in future WPAN </a:t>
            </a:r>
          </a:p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en-US" altLang="ja-JP" smtClean="0">
                <a:solidFill>
                  <a:schemeClr val="tx2"/>
                </a:solidFill>
                <a:ea typeface="ＭＳ Ｐゴシック" charset="-128"/>
              </a:rPr>
              <a:t>15-10-0886r0 Experimental results of High traffic-load situation</a:t>
            </a:r>
          </a:p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en-US" altLang="ja-JP" smtClean="0">
                <a:solidFill>
                  <a:schemeClr val="tx2"/>
                </a:solidFill>
                <a:ea typeface="ＭＳ Ｐゴシック" charset="-128"/>
              </a:rPr>
              <a:t>15-11-0161r0 </a:t>
            </a:r>
            <a:r>
              <a:rPr kumimoji="0" lang="en-US" altLang="ja-JP" smtClean="0">
                <a:solidFill>
                  <a:schemeClr val="tx2"/>
                </a:solidFill>
              </a:rPr>
              <a:t>System concept of DSA</a:t>
            </a:r>
            <a:endParaRPr lang="en-US" altLang="ja-JP" smtClean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13316" name="日付プレースホルダー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3317" name="フッター プレースホルダー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3318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2BE399D-4F6B-48B4-B38D-FBA8330FFF71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12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Abstract</a:t>
            </a:r>
            <a:endParaRPr lang="ja-JP" altLang="en-US" smtClean="0"/>
          </a:p>
        </p:txBody>
      </p:sp>
      <p:sp>
        <p:nvSpPr>
          <p:cNvPr id="3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844675"/>
            <a:ext cx="7770813" cy="411321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ja-JP" smtClean="0">
                <a:ea typeface="ＭＳ Ｐゴシック" charset="-128"/>
              </a:rPr>
              <a:t>ISM band becomes more and more crowded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smtClean="0">
                <a:ea typeface="ＭＳ Ｐゴシック" charset="-128"/>
              </a:rPr>
              <a:t>because of many equipments with WLAN and Bluetooth systems.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sz="1800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smtClean="0"/>
              <a:t>DSA system is proposed as a solution to enhance the efficiency of spectrum use.</a:t>
            </a:r>
          </a:p>
          <a:p>
            <a:pPr eaLnBrk="1" hangingPunct="1">
              <a:buFont typeface="Arial" charset="0"/>
              <a:buChar char="•"/>
            </a:pPr>
            <a:endParaRPr lang="en-US" altLang="ja-JP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smtClean="0"/>
              <a:t>IG SRU (Spectrum Resource Usage) has been established to discuss this topic.</a:t>
            </a:r>
          </a:p>
        </p:txBody>
      </p:sp>
      <p:sp>
        <p:nvSpPr>
          <p:cNvPr id="3076" name="日付プレースホルダー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3077" name="フッター プレースホルダー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3078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44C604C-8D61-45D8-96C1-DFB4464A7367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2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High traffic load situation in ISM band</a:t>
            </a:r>
            <a:br>
              <a:rPr lang="en-US" altLang="ja-JP" smtClean="0">
                <a:ea typeface="ＭＳ Ｐゴシック" charset="-128"/>
              </a:rPr>
            </a:br>
            <a:endParaRPr lang="ja-JP" altLang="en-US" b="0" smtClean="0"/>
          </a:p>
        </p:txBody>
      </p:sp>
      <p:sp>
        <p:nvSpPr>
          <p:cNvPr id="4099" name="コンテンツ プレースホルダー 26"/>
          <p:cNvSpPr>
            <a:spLocks noGrp="1"/>
          </p:cNvSpPr>
          <p:nvPr>
            <p:ph sz="half" idx="1"/>
          </p:nvPr>
        </p:nvSpPr>
        <p:spPr>
          <a:xfrm>
            <a:off x="323850" y="4941888"/>
            <a:ext cx="8496300" cy="719137"/>
          </a:xfrm>
        </p:spPr>
        <p:txBody>
          <a:bodyPr/>
          <a:lstStyle/>
          <a:p>
            <a:pPr marL="265113" indent="-265113" eaLnBrk="1" hangingPunct="1">
              <a:buFont typeface="Arial" charset="0"/>
              <a:buChar char="•"/>
            </a:pPr>
            <a:r>
              <a:rPr lang="en-US" altLang="ja-JP" sz="2000" smtClean="0">
                <a:ea typeface="ＭＳ Ｐゴシック" charset="-128"/>
              </a:rPr>
              <a:t>Fragment unused spectrum resources still remain even if high-traffic load situation.</a:t>
            </a:r>
          </a:p>
        </p:txBody>
      </p:sp>
      <p:sp>
        <p:nvSpPr>
          <p:cNvPr id="4100" name="日付プレースホルダー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410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410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03D093E-657E-46FC-8022-A6BC9735311F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3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pic>
        <p:nvPicPr>
          <p:cNvPr id="4110" name="Picture 10" descr="anechoic100513_2_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5251"/>
          <a:stretch>
            <a:fillRect/>
          </a:stretch>
        </p:blipFill>
        <p:spPr bwMode="auto">
          <a:xfrm>
            <a:off x="250825" y="1452563"/>
            <a:ext cx="4594225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正方形/長方形 8"/>
          <p:cNvSpPr>
            <a:spLocks noChangeArrowheads="1"/>
          </p:cNvSpPr>
          <p:nvPr/>
        </p:nvSpPr>
        <p:spPr bwMode="auto">
          <a:xfrm>
            <a:off x="1689618" y="1992826"/>
            <a:ext cx="810464" cy="5402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2" name="正方形/長方形 9"/>
          <p:cNvSpPr>
            <a:spLocks noChangeArrowheads="1"/>
          </p:cNvSpPr>
          <p:nvPr/>
        </p:nvSpPr>
        <p:spPr bwMode="auto">
          <a:xfrm>
            <a:off x="2533208" y="3342796"/>
            <a:ext cx="507183" cy="2167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3" name="正方形/長方形 10"/>
          <p:cNvSpPr>
            <a:spLocks noChangeArrowheads="1"/>
          </p:cNvSpPr>
          <p:nvPr/>
        </p:nvSpPr>
        <p:spPr bwMode="auto">
          <a:xfrm>
            <a:off x="2770237" y="3559590"/>
            <a:ext cx="648371" cy="2167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4" name="正方形/長方形 11"/>
          <p:cNvSpPr>
            <a:spLocks noChangeArrowheads="1"/>
          </p:cNvSpPr>
          <p:nvPr/>
        </p:nvSpPr>
        <p:spPr bwMode="auto">
          <a:xfrm>
            <a:off x="1689618" y="4045827"/>
            <a:ext cx="648371" cy="162079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5" name="正方形/長方形 12"/>
          <p:cNvSpPr>
            <a:spLocks noChangeArrowheads="1"/>
          </p:cNvSpPr>
          <p:nvPr/>
        </p:nvSpPr>
        <p:spPr bwMode="auto">
          <a:xfrm>
            <a:off x="2533208" y="2479064"/>
            <a:ext cx="399121" cy="162079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6" name="正方形/長方形 13"/>
          <p:cNvSpPr>
            <a:spLocks noChangeArrowheads="1"/>
          </p:cNvSpPr>
          <p:nvPr/>
        </p:nvSpPr>
        <p:spPr bwMode="auto">
          <a:xfrm>
            <a:off x="3030500" y="2479064"/>
            <a:ext cx="334077" cy="162079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7" name="正方形/長方形 14"/>
          <p:cNvSpPr>
            <a:spLocks noChangeArrowheads="1"/>
          </p:cNvSpPr>
          <p:nvPr/>
        </p:nvSpPr>
        <p:spPr bwMode="auto">
          <a:xfrm>
            <a:off x="3094422" y="3342796"/>
            <a:ext cx="324186" cy="2167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8" name="正方形/長方形 15"/>
          <p:cNvSpPr>
            <a:spLocks noChangeArrowheads="1"/>
          </p:cNvSpPr>
          <p:nvPr/>
        </p:nvSpPr>
        <p:spPr bwMode="auto">
          <a:xfrm>
            <a:off x="2533208" y="3564108"/>
            <a:ext cx="162093" cy="21227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9" name="正方形/長方形 16"/>
          <p:cNvSpPr>
            <a:spLocks noChangeArrowheads="1"/>
          </p:cNvSpPr>
          <p:nvPr/>
        </p:nvSpPr>
        <p:spPr bwMode="auto">
          <a:xfrm>
            <a:off x="2878299" y="4269814"/>
            <a:ext cx="486279" cy="16242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0" name="正方形/長方形 17"/>
          <p:cNvSpPr>
            <a:spLocks noChangeArrowheads="1"/>
          </p:cNvSpPr>
          <p:nvPr/>
        </p:nvSpPr>
        <p:spPr bwMode="auto">
          <a:xfrm>
            <a:off x="2041658" y="2776217"/>
            <a:ext cx="458424" cy="8103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1" name="正方形/長方形 18"/>
          <p:cNvSpPr>
            <a:spLocks noChangeArrowheads="1"/>
          </p:cNvSpPr>
          <p:nvPr/>
        </p:nvSpPr>
        <p:spPr bwMode="auto">
          <a:xfrm>
            <a:off x="1689618" y="2776217"/>
            <a:ext cx="296331" cy="8103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2" name="正方形/長方形 19"/>
          <p:cNvSpPr>
            <a:spLocks noChangeArrowheads="1"/>
          </p:cNvSpPr>
          <p:nvPr/>
        </p:nvSpPr>
        <p:spPr bwMode="auto">
          <a:xfrm>
            <a:off x="1905741" y="4532065"/>
            <a:ext cx="648371" cy="10805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3" name="正方形/長方形 20"/>
          <p:cNvSpPr>
            <a:spLocks noChangeArrowheads="1"/>
          </p:cNvSpPr>
          <p:nvPr/>
        </p:nvSpPr>
        <p:spPr bwMode="auto">
          <a:xfrm>
            <a:off x="1635587" y="4532065"/>
            <a:ext cx="188269" cy="10805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4" name="正方形/長方形 21"/>
          <p:cNvSpPr>
            <a:spLocks noChangeArrowheads="1"/>
          </p:cNvSpPr>
          <p:nvPr/>
        </p:nvSpPr>
        <p:spPr bwMode="auto">
          <a:xfrm>
            <a:off x="2554113" y="4269814"/>
            <a:ext cx="232687" cy="15419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5" name="正方形/長方形 22"/>
          <p:cNvSpPr>
            <a:spLocks noChangeArrowheads="1"/>
          </p:cNvSpPr>
          <p:nvPr/>
        </p:nvSpPr>
        <p:spPr bwMode="auto">
          <a:xfrm>
            <a:off x="3395919" y="3964615"/>
            <a:ext cx="725091" cy="8121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6" name="正方形/長方形 23"/>
          <p:cNvSpPr>
            <a:spLocks noChangeArrowheads="1"/>
          </p:cNvSpPr>
          <p:nvPr/>
        </p:nvSpPr>
        <p:spPr bwMode="auto">
          <a:xfrm>
            <a:off x="3395919" y="3262016"/>
            <a:ext cx="725091" cy="4060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7" name="正方形/長方形 24"/>
          <p:cNvSpPr>
            <a:spLocks noChangeArrowheads="1"/>
          </p:cNvSpPr>
          <p:nvPr/>
        </p:nvSpPr>
        <p:spPr bwMode="auto">
          <a:xfrm>
            <a:off x="3418608" y="2561763"/>
            <a:ext cx="725091" cy="4060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263" y="1557338"/>
            <a:ext cx="3744912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600" dirty="0">
                <a:latin typeface="Times New Roman" pitchFamily="18" charset="0"/>
              </a:rPr>
              <a:t>Four BSSs (11b)</a:t>
            </a:r>
            <a:r>
              <a:rPr lang="ja-JP" altLang="en-US" sz="1600" dirty="0">
                <a:latin typeface="Times New Roman" pitchFamily="18" charset="0"/>
              </a:rPr>
              <a:t> </a:t>
            </a:r>
            <a:r>
              <a:rPr lang="en-US" altLang="ja-JP" sz="1600" dirty="0">
                <a:latin typeface="Times New Roman" pitchFamily="18" charset="0"/>
              </a:rPr>
              <a:t>at </a:t>
            </a:r>
            <a:r>
              <a:rPr lang="en-US" altLang="ja-JP" sz="1600" dirty="0" err="1">
                <a:latin typeface="Times New Roman" pitchFamily="18" charset="0"/>
              </a:rPr>
              <a:t>ch</a:t>
            </a:r>
            <a:r>
              <a:rPr lang="en-US" altLang="ja-JP" sz="1600" dirty="0">
                <a:latin typeface="Times New Roman" pitchFamily="18" charset="0"/>
              </a:rPr>
              <a:t>. 1, 5, 9, 13 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600" dirty="0">
                <a:latin typeface="Times New Roman" pitchFamily="18" charset="0"/>
              </a:rPr>
              <a:t>One pair of Bluetooth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latin typeface="+mn-lt"/>
              <a:ea typeface="+mn-ea"/>
            </a:endParaRPr>
          </a:p>
        </p:txBody>
      </p:sp>
      <p:sp>
        <p:nvSpPr>
          <p:cNvPr id="4105" name="Text Box 83"/>
          <p:cNvSpPr txBox="1">
            <a:spLocks noChangeArrowheads="1"/>
          </p:cNvSpPr>
          <p:nvPr/>
        </p:nvSpPr>
        <p:spPr bwMode="auto">
          <a:xfrm>
            <a:off x="5768975" y="4568825"/>
            <a:ext cx="2573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/>
              <a:t>Allocation of equipment</a:t>
            </a:r>
          </a:p>
        </p:txBody>
      </p:sp>
      <p:pic>
        <p:nvPicPr>
          <p:cNvPr id="4106" name="Picture 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492375"/>
            <a:ext cx="29956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テキスト ボックス 31"/>
          <p:cNvSpPr txBox="1">
            <a:spLocks noChangeArrowheads="1"/>
          </p:cNvSpPr>
          <p:nvPr/>
        </p:nvSpPr>
        <p:spPr bwMode="auto">
          <a:xfrm>
            <a:off x="1898650" y="1125538"/>
            <a:ext cx="534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>
                <a:latin typeface="Times New Roman" pitchFamily="18" charset="0"/>
                <a:ea typeface="MS Gothic" pitchFamily="49" charset="-128"/>
              </a:rPr>
              <a:t>- An assumption of  future congestion - </a:t>
            </a:r>
            <a:endParaRPr lang="ja-JP" altLang="en-US" sz="2400" b="1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08" name="コンテンツ プレースホルダー 26"/>
          <p:cNvSpPr>
            <a:spLocks noGrp="1"/>
          </p:cNvSpPr>
          <p:nvPr>
            <p:ph sz="half" idx="1"/>
          </p:nvPr>
        </p:nvSpPr>
        <p:spPr>
          <a:xfrm>
            <a:off x="323850" y="5805488"/>
            <a:ext cx="8496300" cy="719137"/>
          </a:xfrm>
        </p:spPr>
        <p:txBody>
          <a:bodyPr/>
          <a:lstStyle/>
          <a:p>
            <a:pPr marL="265113" indent="-265113" eaLnBrk="1" hangingPunct="1">
              <a:buFont typeface="Arial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Using  the fragment resources can enhance the efficiency of spectrum use.</a:t>
            </a:r>
          </a:p>
        </p:txBody>
      </p:sp>
      <p:sp>
        <p:nvSpPr>
          <p:cNvPr id="4109" name="下矢印 33"/>
          <p:cNvSpPr>
            <a:spLocks noChangeArrowheads="1"/>
          </p:cNvSpPr>
          <p:nvPr/>
        </p:nvSpPr>
        <p:spPr bwMode="auto">
          <a:xfrm>
            <a:off x="3563938" y="5589588"/>
            <a:ext cx="1512887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08" grpId="0" build="p"/>
      <p:bldP spid="4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DSA system concept </a:t>
            </a:r>
            <a:endParaRPr lang="ja-JP" altLang="en-US" smtClean="0">
              <a:ea typeface="ＭＳ Ｐゴシック" charset="-128"/>
            </a:endParaRP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ja-JP" smtClean="0">
                <a:ea typeface="ＭＳ Ｐゴシック" charset="-128"/>
              </a:rPr>
              <a:t>DSA system transmits its own signals over fragmented unused radio resources detected by spectrum sensing.</a:t>
            </a:r>
          </a:p>
        </p:txBody>
      </p:sp>
      <p:pic>
        <p:nvPicPr>
          <p:cNvPr id="7" name="Picture 5" descr="dsa_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4138613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dsa_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35988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4283075" y="4579938"/>
            <a:ext cx="647700" cy="576262"/>
          </a:xfrm>
          <a:prstGeom prst="rightArrow">
            <a:avLst>
              <a:gd name="adj1" fmla="val 49602"/>
              <a:gd name="adj2" fmla="val 39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ja-JP" altLang="en-US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5127" name="日付プレースホルダー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5128" name="フッター プレースホルダー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512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D2F8D9D-2E0F-42C5-AA62-02E65C1085A8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4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Features of DSA system</a:t>
            </a:r>
            <a:endParaRPr lang="ja-JP" altLang="en-US" smtClean="0"/>
          </a:p>
        </p:txBody>
      </p:sp>
      <p:sp>
        <p:nvSpPr>
          <p:cNvPr id="614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r>
              <a:rPr lang="en-US" altLang="ja-JP" smtClean="0">
                <a:ea typeface="ＭＳ Ｐゴシック" charset="-128"/>
              </a:rPr>
              <a:t>Spectrum sensing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endParaRPr lang="en-US" altLang="ja-JP" smtClean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r>
              <a:rPr lang="en-US" altLang="ja-JP" smtClean="0">
                <a:ea typeface="ＭＳ Ｐゴシック" charset="-128"/>
              </a:rPr>
              <a:t>Signal assignment on fragmented unused frequencies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endParaRPr lang="en-US" altLang="ja-JP" smtClean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r>
              <a:rPr lang="en-US" altLang="ja-JP" smtClean="0">
                <a:ea typeface="ＭＳ Ｐゴシック" charset="-128"/>
              </a:rPr>
              <a:t>Frequency Time Division Multiple Access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endParaRPr lang="en-US" altLang="ja-JP" smtClean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r>
              <a:rPr lang="en-US" altLang="ja-JP" smtClean="0">
                <a:ea typeface="ＭＳ Ｐゴシック" charset="-128"/>
              </a:rPr>
              <a:t>Frequency hopping (FH) for Common Control Channel (CCH) </a:t>
            </a:r>
          </a:p>
        </p:txBody>
      </p:sp>
      <p:sp>
        <p:nvSpPr>
          <p:cNvPr id="6148" name="日付プレースホルダー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6149" name="フッター プレースホルダー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615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5BCA8DC-8E81-4CE7-AA3D-F0CE3C7E39FF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5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System overview</a:t>
            </a:r>
            <a:endParaRPr lang="ja-JP" altLang="en-US" smtClean="0">
              <a:ea typeface="ＭＳ Ｐゴシック" charset="-128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47529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2000" dirty="0" smtClean="0">
                <a:ea typeface="ＭＳ Ｐゴシック" charset="-128"/>
              </a:rPr>
              <a:t>Frame structure</a:t>
            </a:r>
          </a:p>
          <a:p>
            <a:pPr marL="800100" lvl="1" indent="-3429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ja-JP" sz="1800" dirty="0" smtClean="0">
                <a:ea typeface="ＭＳ Ｐゴシック" charset="-128"/>
              </a:rPr>
              <a:t>8 slots for Down Link and Up Link in a frame</a:t>
            </a:r>
            <a:endParaRPr lang="en-GB" altLang="ja-JP" sz="1800" dirty="0" smtClean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</a:rPr>
              <a:t>200 </a:t>
            </a:r>
            <a:r>
              <a:rPr lang="en-GB" altLang="ja-JP" sz="1800" dirty="0" smtClean="0">
                <a:latin typeface="Symbol" pitchFamily="18" charset="2"/>
                <a:ea typeface="ＭＳ Ｐゴシック" charset="-128"/>
              </a:rPr>
              <a:t>m</a:t>
            </a:r>
            <a:r>
              <a:rPr lang="en-GB" altLang="ja-JP" sz="1800" dirty="0" smtClean="0">
                <a:ea typeface="ＭＳ Ｐゴシック" charset="-128"/>
              </a:rPr>
              <a:t>s-Spectrum sensing duration in each frame</a:t>
            </a:r>
          </a:p>
          <a:p>
            <a:pPr marL="800100" lvl="1" indent="-342900" eaLnBrk="1" hangingPunct="1">
              <a:lnSpc>
                <a:spcPct val="80000"/>
              </a:lnSpc>
              <a:defRPr/>
            </a:pPr>
            <a:endParaRPr lang="en-GB" altLang="ja-JP" sz="18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2000" dirty="0" smtClean="0">
                <a:ea typeface="ＭＳ Ｐゴシック" charset="-128"/>
              </a:rPr>
              <a:t>Definition of channels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</a:rPr>
              <a:t>Data Channel (DCH) 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</a:rPr>
              <a:t>Common Control Channel (CCH)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GB" altLang="ja-JP" sz="1800" dirty="0" smtClean="0">
              <a:ea typeface="ＭＳ Ｐゴシック" charset="-128"/>
            </a:endParaRPr>
          </a:p>
          <a:p>
            <a:pPr marL="4000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2000" dirty="0" smtClean="0">
                <a:ea typeface="ＭＳ Ｐゴシック" charset="-128"/>
              </a:rPr>
              <a:t>Sequence between AP and MS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</a:rPr>
              <a:t>Spectrum sensing </a:t>
            </a:r>
            <a:r>
              <a:rPr lang="en-GB" altLang="ja-JP" sz="1800" dirty="0" smtClean="0">
                <a:ea typeface="ＭＳ Ｐゴシック" charset="-128"/>
                <a:sym typeface="Wingdings" pitchFamily="2" charset="2"/>
              </a:rPr>
              <a:t> Transmission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  <a:sym typeface="Wingdings" pitchFamily="2" charset="2"/>
              </a:rPr>
              <a:t>CCH/DCH simultaneous transmission over different frequencies</a:t>
            </a:r>
            <a:endParaRPr lang="en-GB" altLang="ja-JP" sz="1800" dirty="0" smtClean="0">
              <a:ea typeface="ＭＳ Ｐゴシック" charset="-128"/>
            </a:endParaRPr>
          </a:p>
        </p:txBody>
      </p:sp>
      <p:cxnSp>
        <p:nvCxnSpPr>
          <p:cNvPr id="7172" name="直線コネクタ 16"/>
          <p:cNvCxnSpPr>
            <a:cxnSpLocks noChangeShapeType="1"/>
          </p:cNvCxnSpPr>
          <p:nvPr/>
        </p:nvCxnSpPr>
        <p:spPr bwMode="auto">
          <a:xfrm>
            <a:off x="5472113" y="3409950"/>
            <a:ext cx="0" cy="2879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テキスト ボックス 17"/>
          <p:cNvSpPr txBox="1">
            <a:spLocks noChangeArrowheads="1"/>
          </p:cNvSpPr>
          <p:nvPr/>
        </p:nvSpPr>
        <p:spPr bwMode="auto">
          <a:xfrm>
            <a:off x="5219700" y="3068638"/>
            <a:ext cx="504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>
                <a:solidFill>
                  <a:srgbClr val="000080"/>
                </a:solidFill>
              </a:rPr>
              <a:t>AP</a:t>
            </a:r>
            <a:endParaRPr lang="ja-JP" altLang="en-US" sz="1900">
              <a:solidFill>
                <a:srgbClr val="000080"/>
              </a:solidFill>
            </a:endParaRPr>
          </a:p>
        </p:txBody>
      </p:sp>
      <p:cxnSp>
        <p:nvCxnSpPr>
          <p:cNvPr id="7174" name="直線コネクタ 18"/>
          <p:cNvCxnSpPr>
            <a:cxnSpLocks noChangeShapeType="1"/>
          </p:cNvCxnSpPr>
          <p:nvPr/>
        </p:nvCxnSpPr>
        <p:spPr bwMode="auto">
          <a:xfrm>
            <a:off x="8286750" y="3409950"/>
            <a:ext cx="0" cy="2879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テキスト ボックス 19"/>
          <p:cNvSpPr txBox="1">
            <a:spLocks noChangeArrowheads="1"/>
          </p:cNvSpPr>
          <p:nvPr/>
        </p:nvSpPr>
        <p:spPr bwMode="auto">
          <a:xfrm>
            <a:off x="8013700" y="3068638"/>
            <a:ext cx="546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>
                <a:solidFill>
                  <a:srgbClr val="000080"/>
                </a:solidFill>
              </a:rPr>
              <a:t>MS</a:t>
            </a:r>
            <a:endParaRPr lang="ja-JP" altLang="en-US" sz="1900">
              <a:solidFill>
                <a:srgbClr val="000080"/>
              </a:solidFill>
            </a:endParaRPr>
          </a:p>
        </p:txBody>
      </p:sp>
      <p:grpSp>
        <p:nvGrpSpPr>
          <p:cNvPr id="7176" name="グループ化 39"/>
          <p:cNvGrpSpPr>
            <a:grpSpLocks/>
          </p:cNvGrpSpPr>
          <p:nvPr/>
        </p:nvGrpSpPr>
        <p:grpSpPr bwMode="auto">
          <a:xfrm>
            <a:off x="5472113" y="3667125"/>
            <a:ext cx="288925" cy="288925"/>
            <a:chOff x="5946545" y="3768436"/>
            <a:chExt cx="288000" cy="288000"/>
          </a:xfrm>
        </p:grpSpPr>
        <p:cxnSp>
          <p:nvCxnSpPr>
            <p:cNvPr id="7192" name="直線コネクタ 36"/>
            <p:cNvCxnSpPr>
              <a:cxnSpLocks noChangeShapeType="1"/>
            </p:cNvCxnSpPr>
            <p:nvPr/>
          </p:nvCxnSpPr>
          <p:spPr bwMode="auto">
            <a:xfrm>
              <a:off x="6234545" y="3768436"/>
              <a:ext cx="0" cy="28800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3" name="直線コネクタ 37"/>
            <p:cNvCxnSpPr>
              <a:cxnSpLocks noChangeShapeType="1"/>
            </p:cNvCxnSpPr>
            <p:nvPr/>
          </p:nvCxnSpPr>
          <p:spPr bwMode="auto">
            <a:xfrm>
              <a:off x="5946545" y="3768436"/>
              <a:ext cx="288000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4" name="直線コネクタ 38"/>
            <p:cNvCxnSpPr>
              <a:cxnSpLocks noChangeShapeType="1"/>
            </p:cNvCxnSpPr>
            <p:nvPr/>
          </p:nvCxnSpPr>
          <p:spPr bwMode="auto">
            <a:xfrm>
              <a:off x="5946545" y="4044561"/>
              <a:ext cx="288000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77" name="テキスト ボックス 40"/>
          <p:cNvSpPr txBox="1">
            <a:spLocks noChangeArrowheads="1"/>
          </p:cNvSpPr>
          <p:nvPr/>
        </p:nvSpPr>
        <p:spPr bwMode="auto">
          <a:xfrm>
            <a:off x="5981700" y="3641725"/>
            <a:ext cx="21002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>
                <a:ea typeface="MS Gothic" pitchFamily="49" charset="-128"/>
              </a:rPr>
              <a:t>spectrum sensing</a:t>
            </a:r>
            <a:endParaRPr lang="ja-JP" altLang="en-US" sz="1900">
              <a:ea typeface="MS Gothic" pitchFamily="49" charset="-128"/>
            </a:endParaRPr>
          </a:p>
        </p:txBody>
      </p:sp>
      <p:cxnSp>
        <p:nvCxnSpPr>
          <p:cNvPr id="7178" name="直線矢印コネクタ 42"/>
          <p:cNvCxnSpPr>
            <a:cxnSpLocks noChangeShapeType="1"/>
          </p:cNvCxnSpPr>
          <p:nvPr/>
        </p:nvCxnSpPr>
        <p:spPr bwMode="auto">
          <a:xfrm>
            <a:off x="5472113" y="4670425"/>
            <a:ext cx="2814637" cy="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テキスト ボックス 43"/>
          <p:cNvSpPr txBox="1">
            <a:spLocks noChangeArrowheads="1"/>
          </p:cNvSpPr>
          <p:nvPr/>
        </p:nvSpPr>
        <p:spPr bwMode="auto">
          <a:xfrm>
            <a:off x="6369050" y="4170363"/>
            <a:ext cx="1084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>
                <a:ea typeface="MS Gothic" pitchFamily="49" charset="-128"/>
              </a:rPr>
              <a:t>DL CCH</a:t>
            </a:r>
            <a:endParaRPr lang="ja-JP" altLang="en-US" sz="1900">
              <a:ea typeface="MS Gothic" pitchFamily="49" charset="-128"/>
            </a:endParaRPr>
          </a:p>
        </p:txBody>
      </p:sp>
      <p:cxnSp>
        <p:nvCxnSpPr>
          <p:cNvPr id="7180" name="直線矢印コネクタ 44"/>
          <p:cNvCxnSpPr>
            <a:cxnSpLocks noChangeShapeType="1"/>
          </p:cNvCxnSpPr>
          <p:nvPr/>
        </p:nvCxnSpPr>
        <p:spPr bwMode="auto">
          <a:xfrm>
            <a:off x="5457825" y="5535613"/>
            <a:ext cx="2814638" cy="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テキスト ボックス 45"/>
          <p:cNvSpPr txBox="1">
            <a:spLocks noChangeArrowheads="1"/>
          </p:cNvSpPr>
          <p:nvPr/>
        </p:nvSpPr>
        <p:spPr bwMode="auto">
          <a:xfrm>
            <a:off x="6369050" y="5549900"/>
            <a:ext cx="1084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>
                <a:ea typeface="MS Gothic" pitchFamily="49" charset="-128"/>
              </a:rPr>
              <a:t>UL DCH</a:t>
            </a:r>
            <a:endParaRPr lang="ja-JP" altLang="en-US" sz="1900">
              <a:ea typeface="MS Gothic" pitchFamily="49" charset="-128"/>
            </a:endParaRPr>
          </a:p>
        </p:txBody>
      </p:sp>
      <p:cxnSp>
        <p:nvCxnSpPr>
          <p:cNvPr id="7182" name="直線矢印コネクタ 46"/>
          <p:cNvCxnSpPr>
            <a:cxnSpLocks noChangeShapeType="1"/>
          </p:cNvCxnSpPr>
          <p:nvPr/>
        </p:nvCxnSpPr>
        <p:spPr bwMode="auto">
          <a:xfrm>
            <a:off x="5472113" y="4527550"/>
            <a:ext cx="2814637" cy="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83" name="グループ化 47"/>
          <p:cNvGrpSpPr>
            <a:grpSpLocks/>
          </p:cNvGrpSpPr>
          <p:nvPr/>
        </p:nvGrpSpPr>
        <p:grpSpPr bwMode="auto">
          <a:xfrm>
            <a:off x="8304213" y="3667125"/>
            <a:ext cx="287337" cy="288925"/>
            <a:chOff x="5946545" y="3768436"/>
            <a:chExt cx="288000" cy="288000"/>
          </a:xfrm>
        </p:grpSpPr>
        <p:cxnSp>
          <p:nvCxnSpPr>
            <p:cNvPr id="7189" name="直線コネクタ 48"/>
            <p:cNvCxnSpPr>
              <a:cxnSpLocks noChangeShapeType="1"/>
            </p:cNvCxnSpPr>
            <p:nvPr/>
          </p:nvCxnSpPr>
          <p:spPr bwMode="auto">
            <a:xfrm>
              <a:off x="6234545" y="3768436"/>
              <a:ext cx="0" cy="28800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0" name="直線コネクタ 49"/>
            <p:cNvCxnSpPr>
              <a:cxnSpLocks noChangeShapeType="1"/>
            </p:cNvCxnSpPr>
            <p:nvPr/>
          </p:nvCxnSpPr>
          <p:spPr bwMode="auto">
            <a:xfrm>
              <a:off x="5946545" y="3768436"/>
              <a:ext cx="288000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1" name="直線コネクタ 50"/>
            <p:cNvCxnSpPr>
              <a:cxnSpLocks noChangeShapeType="1"/>
            </p:cNvCxnSpPr>
            <p:nvPr/>
          </p:nvCxnSpPr>
          <p:spPr bwMode="auto">
            <a:xfrm>
              <a:off x="5946545" y="4044561"/>
              <a:ext cx="288000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84" name="テキスト ボックス 43"/>
          <p:cNvSpPr txBox="1">
            <a:spLocks noChangeArrowheads="1"/>
          </p:cNvSpPr>
          <p:nvPr/>
        </p:nvSpPr>
        <p:spPr bwMode="auto">
          <a:xfrm>
            <a:off x="6369050" y="4689475"/>
            <a:ext cx="10842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>
                <a:ea typeface="MS Gothic" pitchFamily="49" charset="-128"/>
              </a:rPr>
              <a:t>DL DCH</a:t>
            </a:r>
            <a:endParaRPr lang="ja-JP" altLang="en-US" sz="1900">
              <a:ea typeface="MS Gothic" pitchFamily="49" charset="-128"/>
            </a:endParaRPr>
          </a:p>
        </p:txBody>
      </p:sp>
      <p:sp>
        <p:nvSpPr>
          <p:cNvPr id="7185" name="日付プレースホルダー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7186" name="フッター プレースホルダー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718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989D26D-CC6C-4E44-920D-86CF5425398B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6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pic>
        <p:nvPicPr>
          <p:cNvPr id="7188" name="Picture 2" descr="I:\cygwin\home\k_ohshima\documents\00_project\DSA\result_発表資料\AWF\AWG-10\contribution\reference\DSA_fr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700213"/>
            <a:ext cx="431958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Simulation</a:t>
            </a:r>
            <a:endParaRPr lang="ja-JP" altLang="en-US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628775"/>
            <a:ext cx="7989888" cy="475297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altLang="ja-JP" dirty="0" smtClean="0">
                <a:ea typeface="ＭＳ Ｐゴシック" charset="-128"/>
              </a:rPr>
              <a:t>Throughput simulation of the DSA system with </a:t>
            </a:r>
            <a:r>
              <a:rPr lang="en-GB" altLang="ja-JP" dirty="0" smtClean="0">
                <a:ea typeface="ＭＳ Ｐゴシック" charset="-128"/>
              </a:rPr>
              <a:t>multiple wireless systems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altLang="ja-JP" dirty="0" smtClean="0">
                <a:ea typeface="ＭＳ Ｐゴシック" charset="-128"/>
              </a:rPr>
              <a:t>By using PHY/MAC cross-layer simulator</a:t>
            </a:r>
          </a:p>
          <a:p>
            <a:pPr>
              <a:buFont typeface="Arial" pitchFamily="34" charset="0"/>
              <a:buChar char="•"/>
              <a:defRPr/>
            </a:pPr>
            <a:endParaRPr lang="en-GB" altLang="ja-JP" dirty="0" smtClean="0"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altLang="ja-JP" dirty="0" smtClean="0">
                <a:ea typeface="ＭＳ Ｐゴシック" charset="-128"/>
              </a:rPr>
              <a:t>Simulation settings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10 </a:t>
            </a:r>
            <a:r>
              <a:rPr lang="en-GB" altLang="ja-JP" dirty="0"/>
              <a:t>m  x  10 m area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3 WLAN BSSs (1,5,9 </a:t>
            </a:r>
            <a:r>
              <a:rPr lang="en-GB" altLang="ja-JP" dirty="0" err="1" smtClean="0"/>
              <a:t>ch</a:t>
            </a:r>
            <a:r>
              <a:rPr lang="en-GB" altLang="ja-JP" dirty="0" smtClean="0"/>
              <a:t>)</a:t>
            </a:r>
          </a:p>
          <a:p>
            <a:pPr lvl="2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IEEE </a:t>
            </a:r>
            <a:r>
              <a:rPr lang="en-GB" altLang="ja-JP" dirty="0"/>
              <a:t>802.11g ERP-OFDM DCF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1 </a:t>
            </a:r>
            <a:r>
              <a:rPr lang="en-GB" altLang="ja-JP" dirty="0"/>
              <a:t>Bluetooth </a:t>
            </a:r>
            <a:r>
              <a:rPr lang="en-GB" altLang="ja-JP" dirty="0" err="1"/>
              <a:t>piconet</a:t>
            </a:r>
            <a:r>
              <a:rPr lang="ja-JP" altLang="en-US" dirty="0"/>
              <a:t> </a:t>
            </a:r>
            <a:r>
              <a:rPr lang="en-US" altLang="ja-JP" dirty="0"/>
              <a:t>(Not AFH)</a:t>
            </a:r>
            <a:endParaRPr lang="en-GB" altLang="ja-JP" dirty="0"/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/>
              <a:t>1 DSA </a:t>
            </a:r>
            <a:r>
              <a:rPr lang="en-GB" altLang="ja-JP" dirty="0" smtClean="0"/>
              <a:t>(a pair of AP </a:t>
            </a:r>
            <a:r>
              <a:rPr lang="en-GB" altLang="ja-JP" dirty="0"/>
              <a:t>and MS)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/>
              <a:t>High load </a:t>
            </a:r>
            <a:r>
              <a:rPr lang="en-GB" altLang="ja-JP" dirty="0" smtClean="0"/>
              <a:t>traffic condition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Parameter: threshold of spectrum sensing</a:t>
            </a:r>
            <a:endParaRPr lang="en-GB" altLang="ja-JP" dirty="0"/>
          </a:p>
          <a:p>
            <a:pPr marL="400050">
              <a:buFont typeface="Arial" pitchFamily="34" charset="0"/>
              <a:buChar char="•"/>
              <a:defRPr/>
            </a:pPr>
            <a:endParaRPr lang="en-GB" altLang="ja-JP" dirty="0" smtClean="0">
              <a:ea typeface="ＭＳ Ｐゴシック" charset="-128"/>
            </a:endParaRPr>
          </a:p>
          <a:p>
            <a:pPr>
              <a:defRPr/>
            </a:pPr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8196" name="日付プレースホルダー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8197" name="フッター プレースホルダー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8198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3B9060-9393-4344-A657-576C673630C3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7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grpSp>
        <p:nvGrpSpPr>
          <p:cNvPr id="8199" name="Group 54"/>
          <p:cNvGrpSpPr>
            <a:grpSpLocks/>
          </p:cNvGrpSpPr>
          <p:nvPr/>
        </p:nvGrpSpPr>
        <p:grpSpPr bwMode="auto">
          <a:xfrm>
            <a:off x="5435600" y="3500438"/>
            <a:ext cx="2717800" cy="2317750"/>
            <a:chOff x="160" y="2277"/>
            <a:chExt cx="1337" cy="1212"/>
          </a:xfrm>
        </p:grpSpPr>
        <p:sp>
          <p:nvSpPr>
            <p:cNvPr id="14" name="Line 78"/>
            <p:cNvSpPr>
              <a:spLocks noChangeShapeType="1"/>
            </p:cNvSpPr>
            <p:nvPr/>
          </p:nvSpPr>
          <p:spPr bwMode="auto">
            <a:xfrm>
              <a:off x="303" y="3187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5" name="Line 76"/>
            <p:cNvSpPr>
              <a:spLocks noChangeShapeType="1"/>
            </p:cNvSpPr>
            <p:nvPr/>
          </p:nvSpPr>
          <p:spPr bwMode="auto">
            <a:xfrm flipV="1">
              <a:off x="885" y="2730"/>
              <a:ext cx="7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6" name="Line 77"/>
            <p:cNvSpPr>
              <a:spLocks noChangeShapeType="1"/>
            </p:cNvSpPr>
            <p:nvPr/>
          </p:nvSpPr>
          <p:spPr bwMode="auto">
            <a:xfrm flipV="1">
              <a:off x="690" y="3177"/>
              <a:ext cx="155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7" name="Line 75"/>
            <p:cNvSpPr>
              <a:spLocks noChangeShapeType="1"/>
            </p:cNvSpPr>
            <p:nvPr/>
          </p:nvSpPr>
          <p:spPr bwMode="auto">
            <a:xfrm flipV="1">
              <a:off x="382" y="2735"/>
              <a:ext cx="15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160" y="2513"/>
              <a:ext cx="955" cy="9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9" name="Oval 67"/>
            <p:cNvSpPr>
              <a:spLocks noChangeArrowheads="1"/>
            </p:cNvSpPr>
            <p:nvPr/>
          </p:nvSpPr>
          <p:spPr bwMode="auto">
            <a:xfrm>
              <a:off x="361" y="2760"/>
              <a:ext cx="46" cy="4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auto">
            <a:xfrm>
              <a:off x="823" y="3154"/>
              <a:ext cx="46" cy="4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1" name="Oval 69"/>
            <p:cNvSpPr>
              <a:spLocks noChangeArrowheads="1"/>
            </p:cNvSpPr>
            <p:nvPr/>
          </p:nvSpPr>
          <p:spPr bwMode="auto">
            <a:xfrm>
              <a:off x="859" y="2922"/>
              <a:ext cx="46" cy="4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2" name="Oval 70"/>
            <p:cNvSpPr>
              <a:spLocks noChangeArrowheads="1"/>
            </p:cNvSpPr>
            <p:nvPr/>
          </p:nvSpPr>
          <p:spPr bwMode="auto">
            <a:xfrm>
              <a:off x="510" y="2712"/>
              <a:ext cx="46" cy="4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auto">
            <a:xfrm>
              <a:off x="669" y="3358"/>
              <a:ext cx="45" cy="4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4" name="Oval 72"/>
            <p:cNvSpPr>
              <a:spLocks noChangeArrowheads="1"/>
            </p:cNvSpPr>
            <p:nvPr/>
          </p:nvSpPr>
          <p:spPr bwMode="auto">
            <a:xfrm>
              <a:off x="937" y="2703"/>
              <a:ext cx="47" cy="4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5" name="Oval 73"/>
            <p:cNvSpPr>
              <a:spLocks noChangeArrowheads="1"/>
            </p:cNvSpPr>
            <p:nvPr/>
          </p:nvSpPr>
          <p:spPr bwMode="auto">
            <a:xfrm>
              <a:off x="284" y="3164"/>
              <a:ext cx="47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6" name="Oval 74"/>
            <p:cNvSpPr>
              <a:spLocks noChangeArrowheads="1"/>
            </p:cNvSpPr>
            <p:nvPr/>
          </p:nvSpPr>
          <p:spPr bwMode="auto">
            <a:xfrm>
              <a:off x="418" y="3227"/>
              <a:ext cx="48" cy="4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7" name="Line 84"/>
            <p:cNvSpPr>
              <a:spLocks noChangeShapeType="1"/>
            </p:cNvSpPr>
            <p:nvPr/>
          </p:nvSpPr>
          <p:spPr bwMode="auto">
            <a:xfrm flipH="1" flipV="1">
              <a:off x="587" y="2902"/>
              <a:ext cx="68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8" name="Oval 85"/>
            <p:cNvSpPr>
              <a:spLocks noChangeArrowheads="1"/>
            </p:cNvSpPr>
            <p:nvPr/>
          </p:nvSpPr>
          <p:spPr bwMode="auto">
            <a:xfrm>
              <a:off x="633" y="3045"/>
              <a:ext cx="45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9" name="Oval 86"/>
            <p:cNvSpPr>
              <a:spLocks noChangeArrowheads="1"/>
            </p:cNvSpPr>
            <p:nvPr/>
          </p:nvSpPr>
          <p:spPr bwMode="auto">
            <a:xfrm>
              <a:off x="560" y="2871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30" name="Freeform 95"/>
            <p:cNvSpPr>
              <a:spLocks/>
            </p:cNvSpPr>
            <p:nvPr/>
          </p:nvSpPr>
          <p:spPr bwMode="auto">
            <a:xfrm>
              <a:off x="160" y="2452"/>
              <a:ext cx="945" cy="59"/>
            </a:xfrm>
            <a:custGeom>
              <a:avLst/>
              <a:gdLst>
                <a:gd name="T0" fmla="*/ 0 w 1178"/>
                <a:gd name="T1" fmla="*/ 58 h 58"/>
                <a:gd name="T2" fmla="*/ 595 w 1178"/>
                <a:gd name="T3" fmla="*/ 0 h 58"/>
                <a:gd name="T4" fmla="*/ 1178 w 1178"/>
                <a:gd name="T5" fmla="*/ 58 h 58"/>
                <a:gd name="T6" fmla="*/ 0 60000 65536"/>
                <a:gd name="T7" fmla="*/ 0 60000 65536"/>
                <a:gd name="T8" fmla="*/ 0 60000 65536"/>
                <a:gd name="T9" fmla="*/ 0 w 1178"/>
                <a:gd name="T10" fmla="*/ 0 h 58"/>
                <a:gd name="T11" fmla="*/ 1178 w 1178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58">
                  <a:moveTo>
                    <a:pt x="0" y="58"/>
                  </a:moveTo>
                  <a:cubicBezTo>
                    <a:pt x="199" y="29"/>
                    <a:pt x="399" y="0"/>
                    <a:pt x="595" y="0"/>
                  </a:cubicBezTo>
                  <a:cubicBezTo>
                    <a:pt x="791" y="0"/>
                    <a:pt x="984" y="29"/>
                    <a:pt x="1178" y="5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31" name="Freeform 96"/>
            <p:cNvSpPr>
              <a:spLocks/>
            </p:cNvSpPr>
            <p:nvPr/>
          </p:nvSpPr>
          <p:spPr bwMode="auto">
            <a:xfrm rot="5400000">
              <a:off x="676" y="2955"/>
              <a:ext cx="966" cy="78"/>
            </a:xfrm>
            <a:custGeom>
              <a:avLst/>
              <a:gdLst>
                <a:gd name="T0" fmla="*/ 0 w 1178"/>
                <a:gd name="T1" fmla="*/ 58 h 58"/>
                <a:gd name="T2" fmla="*/ 595 w 1178"/>
                <a:gd name="T3" fmla="*/ 0 h 58"/>
                <a:gd name="T4" fmla="*/ 1178 w 1178"/>
                <a:gd name="T5" fmla="*/ 58 h 58"/>
                <a:gd name="T6" fmla="*/ 0 60000 65536"/>
                <a:gd name="T7" fmla="*/ 0 60000 65536"/>
                <a:gd name="T8" fmla="*/ 0 60000 65536"/>
                <a:gd name="T9" fmla="*/ 0 w 1178"/>
                <a:gd name="T10" fmla="*/ 0 h 58"/>
                <a:gd name="T11" fmla="*/ 1178 w 1178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58">
                  <a:moveTo>
                    <a:pt x="0" y="58"/>
                  </a:moveTo>
                  <a:cubicBezTo>
                    <a:pt x="199" y="29"/>
                    <a:pt x="399" y="0"/>
                    <a:pt x="595" y="0"/>
                  </a:cubicBezTo>
                  <a:cubicBezTo>
                    <a:pt x="791" y="0"/>
                    <a:pt x="984" y="29"/>
                    <a:pt x="1178" y="5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8224" name="Text Box 97"/>
            <p:cNvSpPr txBox="1">
              <a:spLocks noChangeArrowheads="1"/>
            </p:cNvSpPr>
            <p:nvPr/>
          </p:nvSpPr>
          <p:spPr bwMode="auto">
            <a:xfrm>
              <a:off x="1185" y="2905"/>
              <a:ext cx="31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kumimoji="0" lang="en-US" altLang="ja-JP">
                  <a:solidFill>
                    <a:srgbClr val="000000"/>
                  </a:solidFill>
                </a:rPr>
                <a:t>10m</a:t>
              </a:r>
            </a:p>
          </p:txBody>
        </p:sp>
        <p:sp>
          <p:nvSpPr>
            <p:cNvPr id="8225" name="Text Box 98"/>
            <p:cNvSpPr txBox="1">
              <a:spLocks noChangeArrowheads="1"/>
            </p:cNvSpPr>
            <p:nvPr/>
          </p:nvSpPr>
          <p:spPr bwMode="auto">
            <a:xfrm>
              <a:off x="480" y="2277"/>
              <a:ext cx="31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kumimoji="0" lang="en-US" altLang="ja-JP">
                  <a:solidFill>
                    <a:srgbClr val="000000"/>
                  </a:solidFill>
                </a:rPr>
                <a:t>10m</a:t>
              </a:r>
            </a:p>
          </p:txBody>
        </p:sp>
      </p:grpSp>
      <p:sp>
        <p:nvSpPr>
          <p:cNvPr id="34" name="Oval 87"/>
          <p:cNvSpPr>
            <a:spLocks noChangeArrowheads="1"/>
          </p:cNvSpPr>
          <p:nvPr/>
        </p:nvSpPr>
        <p:spPr bwMode="auto">
          <a:xfrm>
            <a:off x="7712075" y="5113338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35" name="Oval 88"/>
          <p:cNvSpPr>
            <a:spLocks noChangeArrowheads="1"/>
          </p:cNvSpPr>
          <p:nvPr/>
        </p:nvSpPr>
        <p:spPr bwMode="auto">
          <a:xfrm>
            <a:off x="7710488" y="5387975"/>
            <a:ext cx="92075" cy="9207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36" name="Oval 89"/>
          <p:cNvSpPr>
            <a:spLocks noChangeArrowheads="1"/>
          </p:cNvSpPr>
          <p:nvPr/>
        </p:nvSpPr>
        <p:spPr bwMode="auto">
          <a:xfrm>
            <a:off x="7712075" y="5664200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8203" name="Text Box 91"/>
          <p:cNvSpPr txBox="1">
            <a:spLocks noChangeArrowheads="1"/>
          </p:cNvSpPr>
          <p:nvPr/>
        </p:nvSpPr>
        <p:spPr bwMode="auto">
          <a:xfrm>
            <a:off x="7810500" y="5046663"/>
            <a:ext cx="6540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0" lang="en-US" altLang="ja-JP">
                <a:ea typeface="MS Gothic" pitchFamily="49" charset="-128"/>
              </a:rPr>
              <a:t>DSA</a:t>
            </a:r>
          </a:p>
        </p:txBody>
      </p:sp>
      <p:sp>
        <p:nvSpPr>
          <p:cNvPr id="8204" name="Text Box 91"/>
          <p:cNvSpPr txBox="1">
            <a:spLocks noChangeArrowheads="1"/>
          </p:cNvSpPr>
          <p:nvPr/>
        </p:nvSpPr>
        <p:spPr bwMode="auto">
          <a:xfrm>
            <a:off x="7810500" y="5310188"/>
            <a:ext cx="8445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0" lang="en-US" altLang="ja-JP">
                <a:ea typeface="MS Gothic" pitchFamily="49" charset="-128"/>
              </a:rPr>
              <a:t>WLAN</a:t>
            </a:r>
          </a:p>
        </p:txBody>
      </p:sp>
      <p:sp>
        <p:nvSpPr>
          <p:cNvPr id="8205" name="Text Box 91"/>
          <p:cNvSpPr txBox="1">
            <a:spLocks noChangeArrowheads="1"/>
          </p:cNvSpPr>
          <p:nvPr/>
        </p:nvSpPr>
        <p:spPr bwMode="auto">
          <a:xfrm>
            <a:off x="7810500" y="5573713"/>
            <a:ext cx="1149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0" lang="en-US" altLang="ja-JP">
                <a:ea typeface="MS Gothic" pitchFamily="49" charset="-128"/>
              </a:rPr>
              <a:t>Bluetooth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Simulation results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01813" y="1773238"/>
            <a:ext cx="55387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0800" bIns="10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0" lang="en-US" altLang="ja-JP" sz="2400" u="sng">
                <a:solidFill>
                  <a:srgbClr val="000080"/>
                </a:solidFill>
                <a:ea typeface="MS Gothic" pitchFamily="49" charset="-128"/>
              </a:rPr>
              <a:t>DSA system increases total throughput.</a:t>
            </a:r>
          </a:p>
        </p:txBody>
      </p:sp>
      <p:pic>
        <p:nvPicPr>
          <p:cNvPr id="922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15315"/>
          <a:stretch>
            <a:fillRect/>
          </a:stretch>
        </p:blipFill>
        <p:spPr bwMode="auto">
          <a:xfrm>
            <a:off x="758825" y="2060575"/>
            <a:ext cx="76295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63" name="Group 15"/>
          <p:cNvGraphicFramePr>
            <a:graphicFrameLocks noGrp="1"/>
          </p:cNvGraphicFramePr>
          <p:nvPr/>
        </p:nvGraphicFramePr>
        <p:xfrm>
          <a:off x="2840038" y="4437063"/>
          <a:ext cx="3460750" cy="741362"/>
        </p:xfrm>
        <a:graphic>
          <a:graphicData uri="http://schemas.openxmlformats.org/drawingml/2006/table">
            <a:tbl>
              <a:tblPr/>
              <a:tblGrid>
                <a:gridCol w="1778000"/>
                <a:gridCol w="1682750"/>
              </a:tblGrid>
              <a:tr h="3714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System total throughput  gain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+1.2 Mbps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10.7 %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22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922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923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9721758-D720-49D5-B793-87E252F0C9E6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8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Discussion in WG15</a:t>
            </a:r>
            <a:endParaRPr lang="ja-JP" altLang="en-US" smtClean="0"/>
          </a:p>
        </p:txBody>
      </p:sp>
      <p:sp>
        <p:nvSpPr>
          <p:cNvPr id="102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8163" y="1981200"/>
            <a:ext cx="8066087" cy="411321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ja-JP" sz="2000" smtClean="0"/>
              <a:t>We presented this idea to WG15 WNG meeting  in September 2010.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sz="1600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sz="2000" smtClean="0"/>
              <a:t>Interest group(IG SRU: Spectrum Resources Usage in WPANs</a:t>
            </a:r>
            <a:r>
              <a:rPr lang="en-US" altLang="ja-JP" sz="2000" smtClean="0">
                <a:ea typeface="ＭＳ Ｐゴシック" charset="-128"/>
              </a:rPr>
              <a:t>) was started </a:t>
            </a:r>
            <a:r>
              <a:rPr lang="en-US" altLang="ja-JP" sz="2000" smtClean="0"/>
              <a:t>from November 2010.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sz="1800" smtClean="0"/>
              <a:t>For discussing technologies of efficient spectrum use and their applications.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sz="1800" smtClean="0"/>
              <a:t>Current discussion: measurement results of  actual high traffic-load situation, DSA system concept and possible use cases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sz="1800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sz="2000" smtClean="0"/>
              <a:t>Next meeting will be held in July 2011.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sz="1800" smtClean="0"/>
              <a:t>This group is open for discussion about better use of spectrum resources.</a:t>
            </a:r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99F2A46-CB2B-4207-BD72-B42CF39D5A2E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9</a:t>
            </a:fld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0245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0246" name="日付プレースホルダー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April 2011</a:t>
            </a:r>
            <a:endParaRPr lang="ja-JP" altLang="en-US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3284</TotalTime>
  <Words>648</Words>
  <Application>Microsoft Office PowerPoint</Application>
  <PresentationFormat>画面に合わせる (4:3)</PresentationFormat>
  <Paragraphs>145</Paragraphs>
  <Slides>12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Arial</vt:lpstr>
      <vt:lpstr>ＭＳ Ｐゴシック</vt:lpstr>
      <vt:lpstr>Times New Roman</vt:lpstr>
      <vt:lpstr>MS Gothic</vt:lpstr>
      <vt:lpstr>Calibri</vt:lpstr>
      <vt:lpstr>Arial Unicode MS</vt:lpstr>
      <vt:lpstr>Wingdings</vt:lpstr>
      <vt:lpstr>Symbol</vt:lpstr>
      <vt:lpstr>Office ​​テーマ</vt:lpstr>
      <vt:lpstr>Microsoft Word 97-2003 文書</vt:lpstr>
      <vt:lpstr>DSA system for 2.4GHz ISM Band</vt:lpstr>
      <vt:lpstr>Abstract</vt:lpstr>
      <vt:lpstr>High traffic load situation in ISM band </vt:lpstr>
      <vt:lpstr>DSA system concept </vt:lpstr>
      <vt:lpstr>Features of DSA system</vt:lpstr>
      <vt:lpstr>System overview</vt:lpstr>
      <vt:lpstr>Simulation</vt:lpstr>
      <vt:lpstr>Simulation results</vt:lpstr>
      <vt:lpstr>Discussion in WG15</vt:lpstr>
      <vt:lpstr>Plan of IG SRU</vt:lpstr>
      <vt:lpstr>Conclusions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kitazawa</dc:creator>
  <cp:lastModifiedBy>kitazawa</cp:lastModifiedBy>
  <cp:revision>91</cp:revision>
  <cp:lastPrinted>2011-04-28T05:10:04Z</cp:lastPrinted>
  <dcterms:created xsi:type="dcterms:W3CDTF">2011-04-19T08:27:17Z</dcterms:created>
  <dcterms:modified xsi:type="dcterms:W3CDTF">2011-04-28T10:20:16Z</dcterms:modified>
</cp:coreProperties>
</file>