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333" r:id="rId3"/>
    <p:sldId id="334"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5" r:id="rId22"/>
    <p:sldId id="356" r:id="rId23"/>
    <p:sldId id="357" r:id="rId24"/>
    <p:sldId id="361" r:id="rId25"/>
    <p:sldId id="362" r:id="rId26"/>
    <p:sldId id="364" r:id="rId27"/>
    <p:sldId id="363" r:id="rId28"/>
  </p:sldIdLst>
  <p:sldSz cx="9144000" cy="6858000" type="screen4x3"/>
  <p:notesSz cx="7077075" cy="895508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1410" y="-2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682" y="-96"/>
      </p:cViewPr>
      <p:guideLst>
        <p:guide orient="horz" pos="2820"/>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71565" y="16138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709652" y="16138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201073" y="8667104"/>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708033" y="373767"/>
            <a:ext cx="56610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708032" y="8667104"/>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708032" y="8656381"/>
            <a:ext cx="58181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15312" y="847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67526" y="84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308100" y="677863"/>
            <a:ext cx="4460875" cy="3346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2962" y="4253897"/>
            <a:ext cx="5191151" cy="403024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932799" y="8670168"/>
            <a:ext cx="24783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94585" y="867016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38815" y="8670168"/>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38816" y="8668636"/>
            <a:ext cx="559944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61046" y="286453"/>
            <a:ext cx="5754984"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1" name="Rectangle 7"/>
          <p:cNvSpPr>
            <a:spLocks noGrp="1" noChangeArrowheads="1"/>
          </p:cNvSpPr>
          <p:nvPr>
            <p:ph type="sldNum" sz="quarter" idx="5"/>
          </p:nvPr>
        </p:nvSpPr>
        <p:spPr>
          <a:xfrm>
            <a:off x="3397177" y="8670168"/>
            <a:ext cx="415177" cy="184666"/>
          </a:xfrm>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308100" y="677863"/>
            <a:ext cx="4460875" cy="3346450"/>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5CFAFEA8-12A9-41F2-81D6-1A43E84C9141}" type="slidenum">
              <a:rPr lang="en-US"/>
              <a:pPr/>
              <a:t>10</a:t>
            </a:fld>
            <a:endParaRPr lang="en-US"/>
          </a:p>
        </p:txBody>
      </p:sp>
      <p:sp>
        <p:nvSpPr>
          <p:cNvPr id="13313"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13314"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a:xfrm>
            <a:off x="4371124" y="8670168"/>
            <a:ext cx="2040046" cy="184666"/>
          </a:xfrm>
        </p:spPr>
        <p:txBody>
          <a:bodyPr/>
          <a:lstStyle/>
          <a:p>
            <a:pPr lvl="4">
              <a:defRPr/>
            </a:pPr>
            <a:r>
              <a:rPr lang="en-US" dirty="0" smtClean="0"/>
              <a:t>Rolf de Vegt</a:t>
            </a:r>
            <a:r>
              <a:rPr lang="en-US" dirty="0" smtClean="0"/>
              <a:t> , Qualcomm</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802.11-yy/xxxxr0</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Month Year</a:t>
            </a:r>
          </a:p>
        </p:txBody>
      </p:sp>
      <p:sp>
        <p:nvSpPr>
          <p:cNvPr id="19460" name="Rectangle 6"/>
          <p:cNvSpPr>
            <a:spLocks noGrp="1" noChangeArrowheads="1"/>
          </p:cNvSpPr>
          <p:nvPr>
            <p:ph type="ftr" sz="quarter" idx="4"/>
          </p:nvPr>
        </p:nvSpPr>
        <p:spPr>
          <a:xfrm>
            <a:off x="4298412" y="8670168"/>
            <a:ext cx="211275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dirty="0" smtClean="0"/>
              <a:t>John Doe, Some Company</a:t>
            </a:r>
          </a:p>
        </p:txBody>
      </p:sp>
      <p:sp>
        <p:nvSpPr>
          <p:cNvPr id="19461" name="Rectangle 7"/>
          <p:cNvSpPr>
            <a:spLocks noGrp="1" noChangeArrowheads="1"/>
          </p:cNvSpPr>
          <p:nvPr>
            <p:ph type="sldNum" sz="quarter" idx="5"/>
          </p:nvPr>
        </p:nvSpPr>
        <p:spPr>
          <a:xfrm>
            <a:off x="3397177" y="8670168"/>
            <a:ext cx="415177"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1D36A902-06B7-4AD7-9D90-393001142086}" type="slidenum">
              <a:rPr lang="en-US" smtClean="0"/>
              <a:pPr/>
              <a:t>17</a:t>
            </a:fld>
            <a:endParaRPr lang="en-US" smtClean="0"/>
          </a:p>
        </p:txBody>
      </p:sp>
      <p:sp>
        <p:nvSpPr>
          <p:cNvPr id="19462" name="Rectangle 2"/>
          <p:cNvSpPr>
            <a:spLocks noGrp="1" noRot="1" noChangeAspect="1" noChangeArrowheads="1" noTextEdit="1"/>
          </p:cNvSpPr>
          <p:nvPr>
            <p:ph type="sldImg"/>
          </p:nvPr>
        </p:nvSpPr>
        <p:spPr>
          <a:xfrm>
            <a:off x="1300163" y="673100"/>
            <a:ext cx="4478337" cy="3357563"/>
          </a:xfrm>
          <a:ln/>
        </p:spPr>
      </p:sp>
      <p:sp>
        <p:nvSpPr>
          <p:cNvPr id="19463" name="Rectangle 3"/>
          <p:cNvSpPr>
            <a:spLocks noGrp="1" noChangeArrowheads="1"/>
          </p:cNvSpPr>
          <p:nvPr>
            <p:ph type="body" idx="1"/>
          </p:nvPr>
        </p:nvSpPr>
        <p:spPr>
          <a:xfrm>
            <a:off x="708033" y="4253898"/>
            <a:ext cx="5661012" cy="402871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dirty="0" smtClean="0"/>
              <a:t>David </a:t>
            </a:r>
            <a:r>
              <a:rPr lang="en-US" dirty="0" err="1" smtClean="0"/>
              <a:t>Halasz</a:t>
            </a:r>
            <a:r>
              <a:rPr lang="en-US" dirty="0" smtClean="0"/>
              <a:t>, </a:t>
            </a:r>
            <a:r>
              <a:rPr lang="en-US" dirty="0" err="1" smtClean="0"/>
              <a:t>OakTree</a:t>
            </a:r>
            <a:r>
              <a:rPr lang="en-US" dirty="0" smtClean="0"/>
              <a:t> Wireless</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xfrm>
            <a:off x="4298412" y="8670168"/>
            <a:ext cx="2112758" cy="184666"/>
          </a:xfrm>
          <a:ln/>
        </p:spPr>
        <p:txBody>
          <a:bodyPr/>
          <a:lstStyle/>
          <a:p>
            <a:pPr lvl="4"/>
            <a:r>
              <a:rPr lang="en-US"/>
              <a:t>John Doe, Some Company</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F2968724-BD83-4F43-9492-BB23193A90CC}" type="slidenum">
              <a:rPr lang="en-US"/>
              <a:pPr/>
              <a:t>19</a:t>
            </a:fld>
            <a:endParaRPr lang="en-US"/>
          </a:p>
        </p:txBody>
      </p:sp>
      <p:sp>
        <p:nvSpPr>
          <p:cNvPr id="19457"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19458"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lvl1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1pPr>
            <a:lvl2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2pPr>
            <a:lvl3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3pPr>
            <a:lvl4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4pPr>
            <a:lvl5pPr>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31863" algn="l"/>
                <a:tab pos="1865313" algn="l"/>
                <a:tab pos="2798763" algn="l"/>
                <a:tab pos="3732213" algn="l"/>
                <a:tab pos="4665663" algn="l"/>
                <a:tab pos="5599113" algn="l"/>
                <a:tab pos="6532563" algn="l"/>
                <a:tab pos="7466013" algn="l"/>
                <a:tab pos="8399463" algn="l"/>
                <a:tab pos="9332913" algn="l"/>
                <a:tab pos="10266363" algn="l"/>
              </a:tabLst>
              <a:defRPr sz="1200">
                <a:solidFill>
                  <a:srgbClr val="000000"/>
                </a:solidFill>
                <a:latin typeface="Times New Roman" pitchFamily="18" charset="0"/>
              </a:defRPr>
            </a:lvl9pPr>
          </a:lstStyle>
          <a:p>
            <a:pPr>
              <a:spcBef>
                <a:spcPts val="450"/>
              </a:spcBef>
            </a:pPr>
            <a:endParaRPr lang="en-US">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9E35B54-7527-4DAD-8068-8AD849B71C4F}" type="slidenum">
              <a:rPr lang="en-US"/>
              <a:pPr/>
              <a:t>20</a:t>
            </a:fld>
            <a:endParaRPr lang="en-US"/>
          </a:p>
        </p:txBody>
      </p:sp>
      <p:sp>
        <p:nvSpPr>
          <p:cNvPr id="12289"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12290"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dirty="0" smtClean="0"/>
              <a:t>David </a:t>
            </a:r>
            <a:r>
              <a:rPr lang="en-US" dirty="0" err="1" smtClean="0"/>
              <a:t>Halasz</a:t>
            </a:r>
            <a:r>
              <a:rPr lang="en-US" dirty="0" smtClean="0"/>
              <a:t>, </a:t>
            </a:r>
            <a:r>
              <a:rPr lang="en-US" dirty="0" err="1" smtClean="0"/>
              <a:t>OakTree</a:t>
            </a:r>
            <a:r>
              <a:rPr lang="en-US" dirty="0" smtClean="0"/>
              <a:t> Wireless</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dirty="0" smtClean="0"/>
              <a:t>David </a:t>
            </a:r>
            <a:r>
              <a:rPr lang="en-US" dirty="0" err="1" smtClean="0"/>
              <a:t>Halasz</a:t>
            </a:r>
            <a:r>
              <a:rPr lang="en-US" dirty="0" smtClean="0"/>
              <a:t>, </a:t>
            </a:r>
            <a:r>
              <a:rPr lang="en-US" dirty="0" err="1" smtClean="0"/>
              <a:t>OakTree</a:t>
            </a:r>
            <a:r>
              <a:rPr lang="en-US" dirty="0" smtClean="0"/>
              <a:t> Wireless</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dirty="0" smtClean="0"/>
              <a:t>David </a:t>
            </a:r>
            <a:r>
              <a:rPr lang="en-US" dirty="0" err="1" smtClean="0"/>
              <a:t>Halasz</a:t>
            </a:r>
            <a:r>
              <a:rPr lang="en-US" dirty="0" smtClean="0"/>
              <a:t>, </a:t>
            </a:r>
            <a:r>
              <a:rPr lang="en-US" dirty="0" err="1" smtClean="0"/>
              <a:t>OakTree</a:t>
            </a:r>
            <a:r>
              <a:rPr lang="en-US" dirty="0" smtClean="0"/>
              <a:t> Wireless</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dirty="0" smtClean="0"/>
              <a:t>David </a:t>
            </a:r>
            <a:r>
              <a:rPr lang="en-US" dirty="0" err="1" smtClean="0"/>
              <a:t>Halasz</a:t>
            </a:r>
            <a:r>
              <a:rPr lang="en-US" dirty="0" smtClean="0"/>
              <a:t>, </a:t>
            </a:r>
            <a:r>
              <a:rPr lang="en-US" dirty="0" err="1" smtClean="0"/>
              <a:t>OakTree</a:t>
            </a:r>
            <a:r>
              <a:rPr lang="en-US" dirty="0" smtClean="0"/>
              <a:t> Wireless</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xfrm>
            <a:off x="667526" y="84795"/>
            <a:ext cx="1121846" cy="215444"/>
          </a:xfrm>
          <a:ln/>
        </p:spPr>
        <p:txBody>
          <a:bodyPr/>
          <a:lstStyle/>
          <a:p>
            <a:r>
              <a:rPr lang="en-US"/>
              <a:t>Feburary 2011</a:t>
            </a:r>
          </a:p>
        </p:txBody>
      </p:sp>
      <p:sp>
        <p:nvSpPr>
          <p:cNvPr id="6" name="Rectangle 6"/>
          <p:cNvSpPr>
            <a:spLocks noGrp="1" noChangeArrowheads="1"/>
          </p:cNvSpPr>
          <p:nvPr>
            <p:ph type="ftr"/>
          </p:nvPr>
        </p:nvSpPr>
        <p:spPr>
          <a:xfrm>
            <a:off x="3469916" y="8670168"/>
            <a:ext cx="2941254" cy="184666"/>
          </a:xfrm>
          <a:ln/>
        </p:spPr>
        <p:txBody>
          <a:bodyPr/>
          <a:lstStyle/>
          <a:p>
            <a:pPr lvl="4"/>
            <a:r>
              <a:rPr lang="en-US"/>
              <a:t>Mitsuru Iwaoka, Yokogawa Electric Co.</a:t>
            </a:r>
          </a:p>
        </p:txBody>
      </p:sp>
      <p:sp>
        <p:nvSpPr>
          <p:cNvPr id="7" name="Rectangle 7"/>
          <p:cNvSpPr>
            <a:spLocks noGrp="1" noChangeArrowheads="1"/>
          </p:cNvSpPr>
          <p:nvPr>
            <p:ph type="sldNum"/>
          </p:nvPr>
        </p:nvSpPr>
        <p:spPr>
          <a:xfrm>
            <a:off x="3397177" y="8670168"/>
            <a:ext cx="415177" cy="184666"/>
          </a:xfrm>
          <a:ln/>
        </p:spPr>
        <p:txBody>
          <a:bodyPr/>
          <a:lstStyle/>
          <a:p>
            <a:r>
              <a:rPr lang="en-US"/>
              <a:t>Page </a:t>
            </a:r>
            <a:fld id="{656BC482-DC52-4539-A19E-EA1A6A88FDFA}" type="slidenum">
              <a:rPr lang="en-US"/>
              <a:pPr/>
              <a:t>9</a:t>
            </a:fld>
            <a:endParaRPr lang="en-US"/>
          </a:p>
        </p:txBody>
      </p:sp>
      <p:sp>
        <p:nvSpPr>
          <p:cNvPr id="11265" name="Rectangle 1"/>
          <p:cNvSpPr txBox="1">
            <a:spLocks noGrp="1" noRot="1" noChangeAspect="1" noChangeArrowheads="1"/>
          </p:cNvSpPr>
          <p:nvPr>
            <p:ph type="sldImg"/>
          </p:nvPr>
        </p:nvSpPr>
        <p:spPr bwMode="auto">
          <a:xfrm>
            <a:off x="1308100" y="677863"/>
            <a:ext cx="4460875" cy="3346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11266" name="Rectangle 2"/>
          <p:cNvSpPr txBox="1">
            <a:spLocks noGrp="1" noChangeArrowheads="1"/>
          </p:cNvSpPr>
          <p:nvPr>
            <p:ph type="body" idx="1"/>
          </p:nvPr>
        </p:nvSpPr>
        <p:spPr bwMode="auto">
          <a:xfrm>
            <a:off x="942962" y="4253897"/>
            <a:ext cx="5191151" cy="403024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7772400" cy="45720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r>
              <a:rPr lang="en-US" altLang="ja-JP"/>
              <a:t>Slide </a:t>
            </a:r>
            <a:fld id="{4E49709A-5C6F-4C26-A3FA-5AA452A43E3F}" type="slidenum">
              <a:rPr lang="en-US" altLang="ja-JP"/>
              <a:pPr/>
              <a:t>‹#›</a:t>
            </a:fld>
            <a:endParaRPr lang="en-US" altLang="ja-JP"/>
          </a:p>
        </p:txBody>
      </p:sp>
    </p:spTree>
    <p:extLst>
      <p:ext uri="{BB962C8B-B14F-4D97-AF65-F5344CB8AC3E}">
        <p14:creationId xmlns:p14="http://schemas.microsoft.com/office/powerpoint/2010/main" xmlns="" val="30422320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7770813" cy="1979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4113213"/>
            <a:ext cx="7770813"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696913" y="242888"/>
            <a:ext cx="1236662" cy="365125"/>
          </a:xfrm>
        </p:spPr>
        <p:txBody>
          <a:bodyPr/>
          <a:lstStyle>
            <a:lvl1pPr>
              <a:defRPr/>
            </a:lvl1pPr>
          </a:lstStyle>
          <a:p>
            <a:r>
              <a:rPr lang="en-US" smtClean="0"/>
              <a:t>March 2011</a:t>
            </a:r>
            <a:endParaRPr lang="en-US"/>
          </a:p>
        </p:txBody>
      </p:sp>
      <p:sp>
        <p:nvSpPr>
          <p:cNvPr id="6" name="Footer Placeholder 5"/>
          <p:cNvSpPr>
            <a:spLocks noGrp="1"/>
          </p:cNvSpPr>
          <p:nvPr>
            <p:ph type="ftr" idx="11"/>
          </p:nvPr>
        </p:nvSpPr>
        <p:spPr>
          <a:xfrm>
            <a:off x="7002429" y="6475413"/>
            <a:ext cx="1539909" cy="184666"/>
          </a:xfrm>
        </p:spPr>
        <p:txBody>
          <a:bodyPr/>
          <a:lstStyle>
            <a:lvl1pPr>
              <a:defRPr/>
            </a:lvl1pPr>
          </a:lstStyle>
          <a:p>
            <a:r>
              <a:rPr lang="en-US" dirty="0" smtClean="0"/>
              <a:t>Rolf de Vegt, Qualcomm</a:t>
            </a:r>
            <a:endParaRPr lang="en-US" dirty="0"/>
          </a:p>
        </p:txBody>
      </p:sp>
      <p:sp>
        <p:nvSpPr>
          <p:cNvPr id="7" name="Slide Number Placeholder 6"/>
          <p:cNvSpPr>
            <a:spLocks noGrp="1"/>
          </p:cNvSpPr>
          <p:nvPr>
            <p:ph type="sldNum" idx="12"/>
          </p:nvPr>
        </p:nvSpPr>
        <p:spPr>
          <a:xfrm>
            <a:off x="3851275" y="6475413"/>
            <a:ext cx="1584325" cy="193675"/>
          </a:xfrm>
        </p:spPr>
        <p:txBody>
          <a:bodyPr/>
          <a:lstStyle>
            <a:lvl1pPr>
              <a:defRPr/>
            </a:lvl1pPr>
          </a:lstStyle>
          <a:p>
            <a:r>
              <a:rPr lang="en-US"/>
              <a:t>Slide </a:t>
            </a:r>
            <a:fld id="{0F239D16-4BCB-415E-8A58-69E4D7746C2B}" type="slidenum">
              <a:rPr lang="en-US"/>
              <a:pPr/>
              <a:t>‹#›</a:t>
            </a:fld>
            <a:endParaRPr lang="en-US"/>
          </a:p>
        </p:txBody>
      </p:sp>
    </p:spTree>
    <p:extLst>
      <p:ext uri="{BB962C8B-B14F-4D97-AF65-F5344CB8AC3E}">
        <p14:creationId xmlns:p14="http://schemas.microsoft.com/office/powerpoint/2010/main" xmlns="" val="134664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2011</a:t>
            </a:r>
            <a:endParaRPr lang="en-US" dirty="0"/>
          </a:p>
        </p:txBody>
      </p:sp>
      <p:sp>
        <p:nvSpPr>
          <p:cNvPr id="5" name="Rectangle 5"/>
          <p:cNvSpPr>
            <a:spLocks noGrp="1" noChangeArrowheads="1"/>
          </p:cNvSpPr>
          <p:nvPr>
            <p:ph type="ftr" sz="quarter" idx="11"/>
          </p:nvPr>
        </p:nvSpPr>
        <p:spPr>
          <a:xfrm>
            <a:off x="6965544" y="6475413"/>
            <a:ext cx="1578381" cy="184666"/>
          </a:xfrm>
        </p:spPr>
        <p:txBody>
          <a:bodyPr/>
          <a:lstStyle>
            <a:lvl1pPr>
              <a:defRPr/>
            </a:lvl1pPr>
          </a:lstStyle>
          <a:p>
            <a:pPr>
              <a:defRPr/>
            </a:pPr>
            <a:r>
              <a:rPr lang="en-US" dirty="0" smtClean="0"/>
              <a:t>Rolf  de Vegt, Qualcomm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a:xfrm>
            <a:off x="6965544" y="6475413"/>
            <a:ext cx="1578381" cy="184666"/>
          </a:xfrm>
        </p:spPr>
        <p:txBody>
          <a:bodyPr/>
          <a:lstStyle>
            <a:lvl1pPr>
              <a:defRPr/>
            </a:lvl1pPr>
          </a:lstStyle>
          <a:p>
            <a:pPr>
              <a:defRPr/>
            </a:pPr>
            <a:r>
              <a:rPr lang="en-US" dirty="0" smtClean="0"/>
              <a:t>Rolf de Vegt , Qualcomm</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xfrm>
            <a:off x="7004016" y="6475413"/>
            <a:ext cx="1539909" cy="184666"/>
          </a:xfrm>
        </p:spPr>
        <p:txBody>
          <a:bodyPr/>
          <a:lstStyle>
            <a:lvl1pPr>
              <a:defRPr/>
            </a:lvl1pPr>
          </a:lstStyle>
          <a:p>
            <a:pPr>
              <a:defRPr/>
            </a:pPr>
            <a:r>
              <a:rPr lang="en-US" dirty="0" smtClean="0"/>
              <a:t>Rolf de Vegt, Qualcomm</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6965544" y="6475413"/>
            <a:ext cx="1578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Rolf de Vegt ,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802.11-11/0457r0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 id="2147484062" r:id="rId12"/>
    <p:sldLayoutId id="2147484063"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2011</a:t>
            </a:r>
            <a:endParaRPr lang="en-US" dirty="0" smtClean="0"/>
          </a:p>
        </p:txBody>
      </p:sp>
      <p:sp>
        <p:nvSpPr>
          <p:cNvPr id="1028"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Potential Compromise </a:t>
            </a:r>
            <a:r>
              <a:rPr lang="en-US" dirty="0" smtClean="0"/>
              <a:t>for 802.11ah</a:t>
            </a:r>
            <a:br>
              <a:rPr lang="en-US" dirty="0" smtClean="0"/>
            </a:br>
            <a:r>
              <a:rPr lang="en-US" dirty="0" smtClean="0"/>
              <a:t>Use </a:t>
            </a:r>
            <a:r>
              <a:rPr lang="en-US" dirty="0" smtClean="0"/>
              <a:t>Case Document</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2011-03-17</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xmlns="" val="3061857195"/>
              </p:ext>
            </p:extLst>
          </p:nvPr>
        </p:nvGraphicFramePr>
        <p:xfrm>
          <a:off x="534988" y="2660650"/>
          <a:ext cx="7683500" cy="3657600"/>
        </p:xfrm>
        <a:graphic>
          <a:graphicData uri="http://schemas.openxmlformats.org/presentationml/2006/ole">
            <p:oleObj spid="_x0000_s1091" name="Document" r:id="rId4" imgW="8684955" imgH="4160174"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582613"/>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Use Case 1d: </a:t>
            </a:r>
            <a:r>
              <a:rPr lang="en-US" sz="2800" dirty="0">
                <a:solidFill>
                  <a:schemeClr val="tx1"/>
                </a:solidFill>
              </a:rPr>
              <a:t>Industrial</a:t>
            </a:r>
            <a:r>
              <a:rPr lang="en-US" sz="2800" dirty="0"/>
              <a:t> Process </a:t>
            </a:r>
            <a:r>
              <a:rPr lang="en-US" sz="2800" dirty="0" smtClean="0"/>
              <a:t>Automation : Requirements</a:t>
            </a:r>
            <a:endParaRPr lang="en-US" sz="2800" dirty="0"/>
          </a:p>
        </p:txBody>
      </p:sp>
      <p:graphicFrame>
        <p:nvGraphicFramePr>
          <p:cNvPr id="7316" name="Group 148"/>
          <p:cNvGraphicFramePr>
            <a:graphicFrameLocks noGrp="1"/>
          </p:cNvGraphicFramePr>
          <p:nvPr/>
        </p:nvGraphicFramePr>
        <p:xfrm>
          <a:off x="611188" y="1403350"/>
          <a:ext cx="7778750" cy="4711700"/>
        </p:xfrm>
        <a:graphic>
          <a:graphicData uri="http://schemas.openxmlformats.org/drawingml/2006/table">
            <a:tbl>
              <a:tblPr/>
              <a:tblGrid>
                <a:gridCol w="612775"/>
                <a:gridCol w="2411412"/>
                <a:gridCol w="4754563"/>
              </a:tblGrid>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Comment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1368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Location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Outdoor</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Environment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rural, </a:t>
                      </a:r>
                      <a:r>
                        <a:rPr kumimoji="0" lang="en-US" sz="1600" b="1" i="0" u="none" strike="noStrike" cap="none" normalizeH="0" baseline="0" smtClean="0">
                          <a:ln>
                            <a:noFill/>
                          </a:ln>
                          <a:solidFill>
                            <a:schemeClr val="tx1"/>
                          </a:solidFill>
                          <a:effectLst/>
                          <a:latin typeface="Times New Roman" pitchFamily="18" charset="0"/>
                          <a:ea typeface="ＭＳ Ｐゴシック" pitchFamily="34" charset="-128"/>
                        </a:rPr>
                        <a:t>rich specular </a:t>
                      </a:r>
                      <a:r>
                        <a:rPr kumimoji="0"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metallic structures</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communication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Send/receive (Monitoring, Control)</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4</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Data rate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&lt;1Mbps *1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5</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BER/PER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PER&lt;1%</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6</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Mobility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Stationary, Low velocity</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7</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Traffic type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Periodic (0.1s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cs typeface="Times New Roman" pitchFamily="18" charset="0"/>
                        </a:rPr>
                        <a:t>~100s</a:t>
                      </a: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 Burst</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8</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Security requirement</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9</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Reliability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High</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10</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capacity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500 , AP: 10</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11</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category</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fixed, low velocity,  AP: fixed</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12</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elevation</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 1-20m, AP: 1-20m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5760" cap="flat" cmpd="sng" algn="ctr">
                      <a:solidFill>
                        <a:srgbClr val="000000"/>
                      </a:solidFill>
                      <a:prstDash val="solid"/>
                      <a:round/>
                      <a:headEnd type="none" w="med" len="med"/>
                      <a:tailEnd type="none" w="med" len="med"/>
                    </a:lnB>
                    <a:lnTlToBr>
                      <a:noFill/>
                    </a:lnTlToBr>
                    <a:lnBlToTr>
                      <a:noFill/>
                    </a:lnBlToTr>
                    <a:noFill/>
                  </a:tcPr>
                </a:tc>
              </a:tr>
              <a:tr h="336550">
                <a:tc>
                  <a:txBody>
                    <a:bodyPr/>
                    <a:lstStyle/>
                    <a:p>
                      <a:pPr marL="0" marR="0" lvl="0" indent="0" algn="ctr"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13</a:t>
                      </a:r>
                    </a:p>
                  </a:txBody>
                  <a:tcPr marL="90000" marR="90000" marT="56880" marB="46800" horzOverflow="overflow">
                    <a:lnL w="1368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STA-AP Distance</a:t>
                      </a:r>
                    </a:p>
                  </a:txBody>
                  <a:tcPr marL="90000" marR="90000" marT="56880" marB="46800" horzOverflow="overflow">
                    <a:lnL w="5760" cap="flat" cmpd="sng" algn="ctr">
                      <a:solidFill>
                        <a:srgbClr val="000000"/>
                      </a:solidFill>
                      <a:prstDash val="solid"/>
                      <a:round/>
                      <a:headEnd type="none" w="med" len="med"/>
                      <a:tailEnd type="none" w="med" len="med"/>
                    </a:lnL>
                    <a:lnR w="576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0" fontAlgn="base" latinLnBrk="0" hangingPunct="0">
                        <a:lnSpc>
                          <a:spcPct val="95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n-US" sz="1600" b="1" i="0" u="none" strike="noStrike" cap="none" normalizeH="0" baseline="0" smtClean="0">
                          <a:ln>
                            <a:noFill/>
                          </a:ln>
                          <a:solidFill>
                            <a:srgbClr val="000000"/>
                          </a:solidFill>
                          <a:effectLst/>
                          <a:latin typeface="Times New Roman" pitchFamily="18" charset="0"/>
                          <a:ea typeface="ＭＳ Ｐゴシック" pitchFamily="34" charset="-128"/>
                        </a:rPr>
                        <a:t>&lt;2km</a:t>
                      </a:r>
                    </a:p>
                  </a:txBody>
                  <a:tcPr marL="90000" marR="90000" marT="56880" marB="46800" horzOverflow="overflow">
                    <a:lnL w="5760" cap="flat" cmpd="sng" algn="ctr">
                      <a:solidFill>
                        <a:srgbClr val="000000"/>
                      </a:solidFill>
                      <a:prstDash val="solid"/>
                      <a:round/>
                      <a:headEnd type="none" w="med" len="med"/>
                      <a:tailEnd type="none" w="med" len="med"/>
                    </a:lnL>
                    <a:lnR w="13680" cap="flat" cmpd="sng" algn="ctr">
                      <a:solidFill>
                        <a:srgbClr val="000000"/>
                      </a:solidFill>
                      <a:prstDash val="solid"/>
                      <a:round/>
                      <a:headEnd type="none" w="med" len="med"/>
                      <a:tailEnd type="none" w="med" len="med"/>
                    </a:lnR>
                    <a:lnT w="5760" cap="flat" cmpd="sng" algn="ctr">
                      <a:solidFill>
                        <a:srgbClr val="000000"/>
                      </a:solidFill>
                      <a:prstDash val="solid"/>
                      <a:round/>
                      <a:headEnd type="none" w="med" len="med"/>
                      <a:tailEnd type="none" w="med" len="med"/>
                    </a:lnT>
                    <a:lnB w="1368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7314" name="Text Box 146"/>
          <p:cNvSpPr txBox="1">
            <a:spLocks noChangeArrowheads="1"/>
          </p:cNvSpPr>
          <p:nvPr/>
        </p:nvSpPr>
        <p:spPr bwMode="auto">
          <a:xfrm>
            <a:off x="611188" y="6092825"/>
            <a:ext cx="8353425" cy="30638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8" charset="0"/>
                <a:ea typeface="ＭＳ Ｐゴシック" pitchFamily="34" charset="-128"/>
              </a:defRPr>
            </a:lvl9pPr>
          </a:lstStyle>
          <a:p>
            <a:pPr>
              <a:buClrTx/>
              <a:buFontTx/>
              <a:buNone/>
            </a:pPr>
            <a:r>
              <a:rPr lang="en-US" sz="1400" b="1"/>
              <a:t>*1;  500I/O’s x 1packet/s x 64bytes/packet = 32kBytes/s = 256kbit/s  </a:t>
            </a:r>
            <a:r>
              <a:rPr lang="en-US" sz="1400" b="1">
                <a:solidFill>
                  <a:schemeClr val="tx1"/>
                </a:solidFill>
              </a:rPr>
              <a:t>=&gt; </a:t>
            </a:r>
            <a:r>
              <a:rPr lang="en-US" sz="1400" b="1" u="sng">
                <a:solidFill>
                  <a:schemeClr val="tx1"/>
                </a:solidFill>
              </a:rPr>
              <a:t>Expected PHY data rate: ~1Mbps</a:t>
            </a:r>
            <a:r>
              <a:rPr lang="en-US" sz="1400" b="1">
                <a:solidFill>
                  <a:schemeClr val="tx1"/>
                </a:solidFill>
              </a:rPr>
              <a:t> </a:t>
            </a:r>
          </a:p>
        </p:txBody>
      </p:sp>
      <p:sp>
        <p:nvSpPr>
          <p:cNvPr id="2" name="Slide Number Placeholder 1"/>
          <p:cNvSpPr>
            <a:spLocks noGrp="1"/>
          </p:cNvSpPr>
          <p:nvPr>
            <p:ph type="sldNum" sz="quarter" idx="10"/>
          </p:nvPr>
        </p:nvSpPr>
        <p:spPr/>
        <p:txBody>
          <a:bodyPr/>
          <a:lstStyle/>
          <a:p>
            <a:r>
              <a:rPr lang="en-US" altLang="ja-JP" smtClean="0"/>
              <a:t>Slide </a:t>
            </a:r>
            <a:fld id="{4E49709A-5C6F-4C26-A3FA-5AA452A43E3F}" type="slidenum">
              <a:rPr lang="en-US" altLang="ja-JP" smtClean="0"/>
              <a:pPr/>
              <a:t>10</a:t>
            </a:fld>
            <a:endParaRPr lang="en-US" altLang="ja-JP"/>
          </a:p>
        </p:txBody>
      </p:sp>
      <p:sp>
        <p:nvSpPr>
          <p:cNvPr id="6" name="Footer Placeholder 4"/>
          <p:cNvSpPr txBox="1">
            <a:spLocks/>
          </p:cNvSpPr>
          <p:nvPr/>
        </p:nvSpPr>
        <p:spPr>
          <a:xfrm>
            <a:off x="6400800" y="6475413"/>
            <a:ext cx="2143125" cy="153987"/>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Rolf de Vegt, Qualcomm</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19602387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76" name="Picture 36" descr="MC900198487[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05000" y="1905000"/>
            <a:ext cx="1600200" cy="1549400"/>
          </a:xfrm>
          <a:prstGeom prst="rect">
            <a:avLst/>
          </a:prstGeom>
          <a:noFill/>
          <a:extLst>
            <a:ext uri="{909E8E84-426E-40DD-AFC4-6F175D3DCCD1}">
              <a14:hiddenFill xmlns:a14="http://schemas.microsoft.com/office/drawing/2010/main" xmlns="">
                <a:solidFill>
                  <a:srgbClr val="FFFFFF"/>
                </a:solidFill>
              </a14:hiddenFill>
            </a:ext>
          </a:extLst>
        </p:spPr>
      </p:pic>
      <p:sp>
        <p:nvSpPr>
          <p:cNvPr id="35842" name="Rectangle 17"/>
          <p:cNvSpPr>
            <a:spLocks noGrp="1" noChangeArrowheads="1"/>
          </p:cNvSpPr>
          <p:nvPr>
            <p:ph type="title" idx="4294967295"/>
          </p:nvPr>
        </p:nvSpPr>
        <p:spPr>
          <a:xfrm>
            <a:off x="685800" y="609600"/>
            <a:ext cx="7772400" cy="685800"/>
          </a:xfrm>
          <a:extLst>
            <a:ext uri="{909E8E84-426E-40DD-AFC4-6F175D3DCCD1}">
              <a14:hiddenFill xmlns:a14="http://schemas.microsoft.com/office/drawing/2010/main" xmlns="">
                <a:solidFill>
                  <a:srgbClr val="FFFF00"/>
                </a:solidFill>
              </a14:hiddenFill>
            </a:ext>
          </a:extLst>
        </p:spPr>
        <p:txBody>
          <a:bodyPr/>
          <a:lstStyle/>
          <a:p>
            <a:r>
              <a:rPr lang="en-US" altLang="ja-JP" sz="2400" dirty="0" smtClean="0"/>
              <a:t>Use Case 1e : Indoor Healthcare System</a:t>
            </a:r>
          </a:p>
        </p:txBody>
      </p:sp>
      <p:sp>
        <p:nvSpPr>
          <p:cNvPr id="35847" name="Rectangle 7"/>
          <p:cNvSpPr>
            <a:spLocks noChangeArrowheads="1"/>
          </p:cNvSpPr>
          <p:nvPr/>
        </p:nvSpPr>
        <p:spPr bwMode="auto">
          <a:xfrm>
            <a:off x="7315200" y="1371600"/>
            <a:ext cx="457200" cy="4648200"/>
          </a:xfrm>
          <a:prstGeom prst="rect">
            <a:avLst/>
          </a:prstGeom>
          <a:solidFill>
            <a:srgbClr val="B2B2B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5852" name="Text Box 12"/>
          <p:cNvSpPr txBox="1">
            <a:spLocks noChangeArrowheads="1"/>
          </p:cNvSpPr>
          <p:nvPr/>
        </p:nvSpPr>
        <p:spPr bwMode="auto">
          <a:xfrm>
            <a:off x="2438400" y="3733800"/>
            <a:ext cx="946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latin typeface="Arial" charset="0"/>
              </a:rPr>
              <a:t>Monitor</a:t>
            </a:r>
          </a:p>
        </p:txBody>
      </p:sp>
      <p:sp>
        <p:nvSpPr>
          <p:cNvPr id="35853" name="Line 13"/>
          <p:cNvSpPr>
            <a:spLocks noChangeShapeType="1"/>
          </p:cNvSpPr>
          <p:nvPr/>
        </p:nvSpPr>
        <p:spPr bwMode="auto">
          <a:xfrm>
            <a:off x="1371600" y="6324600"/>
            <a:ext cx="990600" cy="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5854" name="Text Box 14"/>
          <p:cNvSpPr txBox="1">
            <a:spLocks noChangeArrowheads="1"/>
          </p:cNvSpPr>
          <p:nvPr/>
        </p:nvSpPr>
        <p:spPr bwMode="auto">
          <a:xfrm>
            <a:off x="2305050" y="6134100"/>
            <a:ext cx="1584325" cy="33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600">
                <a:solidFill>
                  <a:schemeClr val="tx1"/>
                </a:solidFill>
                <a:latin typeface="Arial" charset="0"/>
              </a:rPr>
              <a:t>Monitoring data</a:t>
            </a:r>
          </a:p>
        </p:txBody>
      </p:sp>
      <p:pic>
        <p:nvPicPr>
          <p:cNvPr id="35855" name="Picture 15" descr="MP90031396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371600" y="1371600"/>
            <a:ext cx="457200" cy="46482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56" name="Picture 16" descr="MP90031396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315200" y="1371600"/>
            <a:ext cx="457200" cy="46482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57" name="Picture 17" descr="MP90031396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8800" y="1371600"/>
            <a:ext cx="5486400" cy="1524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58" name="Picture 18" descr="MP90031396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8800" y="3505200"/>
            <a:ext cx="5486400" cy="1524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59" name="Picture 19" descr="MP900313961[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28800" y="5867400"/>
            <a:ext cx="5486400" cy="1524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60" name="Picture 20" descr="MP900313961[1]"/>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81600" y="1524000"/>
            <a:ext cx="152400" cy="19812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61" name="Picture 21" descr="MP900313961[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95800" y="3657600"/>
            <a:ext cx="152400" cy="2209800"/>
          </a:xfrm>
          <a:prstGeom prst="rect">
            <a:avLst/>
          </a:prstGeom>
          <a:noFill/>
          <a:extLst>
            <a:ext uri="{909E8E84-426E-40DD-AFC4-6F175D3DCCD1}">
              <a14:hiddenFill xmlns:a14="http://schemas.microsoft.com/office/drawing/2010/main" xmlns="">
                <a:solidFill>
                  <a:srgbClr val="FFFFFF"/>
                </a:solidFill>
              </a14:hiddenFill>
            </a:ext>
          </a:extLst>
        </p:spPr>
      </p:pic>
      <p:sp>
        <p:nvSpPr>
          <p:cNvPr id="35862" name="Line 22"/>
          <p:cNvSpPr>
            <a:spLocks noChangeShapeType="1"/>
          </p:cNvSpPr>
          <p:nvPr/>
        </p:nvSpPr>
        <p:spPr bwMode="auto">
          <a:xfrm>
            <a:off x="3962400" y="4419600"/>
            <a:ext cx="1981200" cy="762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5864" name="Line 24"/>
          <p:cNvSpPr>
            <a:spLocks noChangeShapeType="1"/>
          </p:cNvSpPr>
          <p:nvPr/>
        </p:nvSpPr>
        <p:spPr bwMode="auto">
          <a:xfrm flipH="1">
            <a:off x="3810000" y="2971800"/>
            <a:ext cx="2133600" cy="12954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5865" name="Line 25"/>
          <p:cNvSpPr>
            <a:spLocks noChangeShapeType="1"/>
          </p:cNvSpPr>
          <p:nvPr/>
        </p:nvSpPr>
        <p:spPr bwMode="auto">
          <a:xfrm>
            <a:off x="4038600" y="5029200"/>
            <a:ext cx="990600" cy="304800"/>
          </a:xfrm>
          <a:prstGeom prst="line">
            <a:avLst/>
          </a:prstGeom>
          <a:noFill/>
          <a:ln w="57150">
            <a:solidFill>
              <a:srgbClr val="008000"/>
            </a:solidFill>
            <a:round/>
            <a:headEnd type="triangle" w="med" len="me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5872" name="Slide Number Placeholder 3"/>
          <p:cNvSpPr txBox="1">
            <a:spLocks noGrp="1"/>
          </p:cNvSpPr>
          <p:nvPr/>
        </p:nvSpPr>
        <p:spPr bwMode="auto">
          <a:xfrm>
            <a:off x="3965575" y="6521450"/>
            <a:ext cx="75882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pPr algn="ctr" latinLnBrk="0"/>
            <a:r>
              <a:rPr lang="en-US" altLang="ja-JP" sz="1200">
                <a:solidFill>
                  <a:schemeClr val="tx1"/>
                </a:solidFill>
              </a:rPr>
              <a:t>Slide </a:t>
            </a:r>
            <a:fld id="{B20A259D-8D8C-45B0-B73F-543FCB83BB1F}" type="slidenum">
              <a:rPr lang="en-US" altLang="ja-JP" sz="1200">
                <a:solidFill>
                  <a:schemeClr val="tx1"/>
                </a:solidFill>
              </a:rPr>
              <a:pPr algn="ctr" latinLnBrk="0"/>
              <a:t>11</a:t>
            </a:fld>
            <a:endParaRPr lang="en-US" altLang="ja-JP" sz="1200">
              <a:solidFill>
                <a:schemeClr val="tx1"/>
              </a:solidFill>
            </a:endParaRPr>
          </a:p>
        </p:txBody>
      </p:sp>
      <p:pic>
        <p:nvPicPr>
          <p:cNvPr id="35874" name="Picture 34" descr="MC90031071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867400" y="4343400"/>
            <a:ext cx="1371600" cy="703263"/>
          </a:xfrm>
          <a:prstGeom prst="rect">
            <a:avLst/>
          </a:prstGeom>
          <a:noFill/>
          <a:extLst>
            <a:ext uri="{909E8E84-426E-40DD-AFC4-6F175D3DCCD1}">
              <a14:hiddenFill xmlns:a14="http://schemas.microsoft.com/office/drawing/2010/main" xmlns="">
                <a:solidFill>
                  <a:srgbClr val="FFFFFF"/>
                </a:solidFill>
              </a14:hiddenFill>
            </a:ext>
          </a:extLst>
        </p:spPr>
      </p:pic>
      <p:pic>
        <p:nvPicPr>
          <p:cNvPr id="35878" name="Picture 38" descr="MC900198487[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05200" y="1524000"/>
            <a:ext cx="1600200" cy="15494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79" name="Picture 39" descr="MC900310710[1]"/>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953000" y="5105400"/>
            <a:ext cx="1371600" cy="703263"/>
          </a:xfrm>
          <a:prstGeom prst="rect">
            <a:avLst/>
          </a:prstGeom>
          <a:noFill/>
          <a:extLst>
            <a:ext uri="{909E8E84-426E-40DD-AFC4-6F175D3DCCD1}">
              <a14:hiddenFill xmlns:a14="http://schemas.microsoft.com/office/drawing/2010/main" xmlns="">
                <a:solidFill>
                  <a:srgbClr val="FFFFFF"/>
                </a:solidFill>
              </a14:hiddenFill>
            </a:ext>
          </a:extLst>
        </p:spPr>
      </p:pic>
      <p:pic>
        <p:nvPicPr>
          <p:cNvPr id="35880" name="Picture 40" descr="MC900359059[1]"/>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892800" y="1905000"/>
            <a:ext cx="1108075" cy="1219200"/>
          </a:xfrm>
          <a:prstGeom prst="rect">
            <a:avLst/>
          </a:prstGeom>
          <a:noFill/>
          <a:extLst>
            <a:ext uri="{909E8E84-426E-40DD-AFC4-6F175D3DCCD1}">
              <a14:hiddenFill xmlns:a14="http://schemas.microsoft.com/office/drawing/2010/main" xmlns="">
                <a:solidFill>
                  <a:srgbClr val="FFFFFF"/>
                </a:solidFill>
              </a14:hiddenFill>
            </a:ext>
          </a:extLst>
        </p:spPr>
      </p:pic>
      <p:pic>
        <p:nvPicPr>
          <p:cNvPr id="35881" name="Picture 41" descr="MC900280516[1]"/>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509838" y="4114800"/>
            <a:ext cx="1452562" cy="1651000"/>
          </a:xfrm>
          <a:prstGeom prst="rect">
            <a:avLst/>
          </a:prstGeom>
          <a:noFill/>
          <a:extLst>
            <a:ext uri="{909E8E84-426E-40DD-AFC4-6F175D3DCCD1}">
              <a14:hiddenFill xmlns:a14="http://schemas.microsoft.com/office/drawing/2010/main" xmlns="">
                <a:solidFill>
                  <a:srgbClr val="FFFFFF"/>
                </a:solidFill>
              </a14:hiddenFill>
            </a:ext>
          </a:extLst>
        </p:spPr>
      </p:pic>
      <p:sp>
        <p:nvSpPr>
          <p:cNvPr id="35882" name="Line 42"/>
          <p:cNvSpPr>
            <a:spLocks noChangeShapeType="1"/>
          </p:cNvSpPr>
          <p:nvPr/>
        </p:nvSpPr>
        <p:spPr bwMode="auto">
          <a:xfrm flipH="1">
            <a:off x="3733800" y="3276600"/>
            <a:ext cx="76200" cy="7620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35883" name="Line 43"/>
          <p:cNvSpPr>
            <a:spLocks noChangeShapeType="1"/>
          </p:cNvSpPr>
          <p:nvPr/>
        </p:nvSpPr>
        <p:spPr bwMode="auto">
          <a:xfrm>
            <a:off x="3124200" y="3200400"/>
            <a:ext cx="381000" cy="838200"/>
          </a:xfrm>
          <a:prstGeom prst="line">
            <a:avLst/>
          </a:prstGeom>
          <a:noFill/>
          <a:ln w="57150">
            <a:solidFill>
              <a:srgbClr val="008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29"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914887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a:xfrm>
            <a:off x="685800" y="685800"/>
            <a:ext cx="7772400" cy="533400"/>
          </a:xfrm>
          <a:extLst>
            <a:ext uri="{909E8E84-426E-40DD-AFC4-6F175D3DCCD1}">
              <a14:hiddenFill xmlns:a14="http://schemas.microsoft.com/office/drawing/2010/main" xmlns="">
                <a:solidFill>
                  <a:srgbClr val="FFFF00"/>
                </a:solidFill>
              </a14:hiddenFill>
            </a:ext>
          </a:extLst>
        </p:spPr>
        <p:txBody>
          <a:bodyPr/>
          <a:lstStyle/>
          <a:p>
            <a:r>
              <a:rPr lang="en-US" altLang="ja-JP" sz="2400" dirty="0" smtClean="0"/>
              <a:t>Use Case 1e : Indoor Healthcare System: Requirements</a:t>
            </a:r>
          </a:p>
        </p:txBody>
      </p:sp>
      <p:graphicFrame>
        <p:nvGraphicFramePr>
          <p:cNvPr id="34899" name="Group 83"/>
          <p:cNvGraphicFramePr>
            <a:graphicFrameLocks noGrp="1"/>
          </p:cNvGraphicFramePr>
          <p:nvPr>
            <p:ph idx="4294967295"/>
            <p:extLst>
              <p:ext uri="{D42A27DB-BD31-4B8C-83A1-F6EECF244321}">
                <p14:modId xmlns:p14="http://schemas.microsoft.com/office/powerpoint/2010/main" xmlns="" val="3292746419"/>
              </p:ext>
            </p:extLst>
          </p:nvPr>
        </p:nvGraphicFramePr>
        <p:xfrm>
          <a:off x="800100" y="1295400"/>
          <a:ext cx="7848600" cy="4973959"/>
        </p:xfrm>
        <a:graphic>
          <a:graphicData uri="http://schemas.openxmlformats.org/drawingml/2006/table">
            <a:tbl>
              <a:tblPr/>
              <a:tblGrid>
                <a:gridCol w="652463"/>
                <a:gridCol w="2776537"/>
                <a:gridCol w="44196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Indoor,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Home, hospital, clinic, elderly care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(healthcare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Stationary/low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Periodic/event-based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STA:50,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fixed/mobile (indoor), AP: fixed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1,..,2m, AP: 2m,..,5m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MS PGothic" pitchFamily="34" charset="-128"/>
                        </a:rPr>
                        <a:t>Heart rate monitor, blood pressure sensor, Electrocardiogram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12</a:t>
            </a:fld>
            <a:endParaRPr lang="en-US"/>
          </a:p>
        </p:txBody>
      </p:sp>
      <p:sp>
        <p:nvSpPr>
          <p:cNvPr id="8"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63116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1f : Healthcare/Fitness</a:t>
            </a:r>
          </a:p>
        </p:txBody>
      </p:sp>
      <p:sp>
        <p:nvSpPr>
          <p:cNvPr id="4099" name="Content Placeholder 2"/>
          <p:cNvSpPr>
            <a:spLocks noGrp="1"/>
          </p:cNvSpPr>
          <p:nvPr>
            <p:ph idx="1"/>
          </p:nvPr>
        </p:nvSpPr>
        <p:spPr>
          <a:xfrm>
            <a:off x="685800" y="1676400"/>
            <a:ext cx="7772400" cy="4724400"/>
          </a:xfrm>
        </p:spPr>
        <p:txBody>
          <a:bodyPr/>
          <a:lstStyle/>
          <a:p>
            <a:r>
              <a:rPr lang="en-US" dirty="0" smtClean="0"/>
              <a:t>Healthcare and fitness can be categorized as follows</a:t>
            </a:r>
          </a:p>
          <a:p>
            <a:pPr lvl="1"/>
            <a:r>
              <a:rPr lang="en-US" dirty="0" smtClean="0"/>
              <a:t>Hospital/clinic</a:t>
            </a:r>
          </a:p>
          <a:p>
            <a:pPr lvl="2"/>
            <a:r>
              <a:rPr lang="en-US" sz="2000" dirty="0" smtClean="0"/>
              <a:t>Blood pressure</a:t>
            </a:r>
          </a:p>
          <a:p>
            <a:pPr lvl="2"/>
            <a:r>
              <a:rPr lang="en-US" sz="2000" dirty="0" smtClean="0"/>
              <a:t>Heart rate</a:t>
            </a:r>
          </a:p>
          <a:p>
            <a:pPr lvl="2"/>
            <a:r>
              <a:rPr lang="en-US" sz="2000" dirty="0" smtClean="0"/>
              <a:t>Electrocardiogram (ECG)</a:t>
            </a:r>
          </a:p>
          <a:p>
            <a:pPr lvl="1"/>
            <a:r>
              <a:rPr lang="en-US" dirty="0" smtClean="0"/>
              <a:t>Elderly care/independent living</a:t>
            </a:r>
          </a:p>
          <a:p>
            <a:pPr lvl="2"/>
            <a:r>
              <a:rPr lang="en-US" sz="2000" dirty="0" smtClean="0"/>
              <a:t>Fall detection</a:t>
            </a:r>
          </a:p>
          <a:p>
            <a:pPr lvl="2"/>
            <a:r>
              <a:rPr lang="en-US" sz="2000" dirty="0" smtClean="0"/>
              <a:t>Pill bottle monitor</a:t>
            </a:r>
          </a:p>
          <a:p>
            <a:pPr lvl="1"/>
            <a:r>
              <a:rPr lang="en-US" dirty="0" smtClean="0"/>
              <a:t>Personal fitness</a:t>
            </a:r>
          </a:p>
          <a:p>
            <a:pPr lvl="2"/>
            <a:r>
              <a:rPr lang="en-US" sz="2000" dirty="0" smtClean="0"/>
              <a:t>Weight monitor</a:t>
            </a:r>
          </a:p>
          <a:p>
            <a:pPr lvl="2"/>
            <a:r>
              <a:rPr lang="en-US" sz="2000" dirty="0" smtClean="0"/>
              <a:t>Heart rate monitor</a:t>
            </a:r>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37D7F4E3-113D-4500-8057-846598BAD1C1}" type="slidenum">
              <a:rPr lang="en-US"/>
              <a:pPr/>
              <a:t>13</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636589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09600"/>
            <a:ext cx="7772400" cy="1066800"/>
          </a:xfrm>
        </p:spPr>
        <p:txBody>
          <a:bodyPr/>
          <a:lstStyle/>
          <a:p>
            <a:r>
              <a:rPr lang="en-US" dirty="0" smtClean="0"/>
              <a:t>Use Case 1f : Healthcare/Fitness : Requirements</a:t>
            </a:r>
          </a:p>
        </p:txBody>
      </p:sp>
      <p:graphicFrame>
        <p:nvGraphicFramePr>
          <p:cNvPr id="7" name="Content Placeholder 6"/>
          <p:cNvGraphicFramePr>
            <a:graphicFrameLocks noGrp="1"/>
          </p:cNvGraphicFramePr>
          <p:nvPr>
            <p:ph idx="1"/>
          </p:nvPr>
        </p:nvGraphicFramePr>
        <p:xfrm>
          <a:off x="100013" y="1600200"/>
          <a:ext cx="8991600" cy="4636770"/>
        </p:xfrm>
        <a:graphic>
          <a:graphicData uri="http://schemas.openxmlformats.org/drawingml/2006/table">
            <a:tbl>
              <a:tblPr/>
              <a:tblGrid>
                <a:gridCol w="2068512"/>
                <a:gridCol w="2479675"/>
                <a:gridCol w="2195513"/>
                <a:gridCol w="22479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FFFFFF"/>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Hospital/clinic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Elderly care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FFFFFF"/>
                          </a:solidFill>
                          <a:effectLst/>
                          <a:latin typeface="Times New Roman" pitchFamily="18" charset="0"/>
                          <a:cs typeface="Arial" charset="0"/>
                        </a:rPr>
                        <a:t>Personal fitness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Location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Indoor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Environment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Building/home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communication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Send/receive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Send (monitor)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Mobility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Stationary ~ low (walking)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Arial" charset="0"/>
                        </a:rPr>
                        <a:t>Low </a:t>
                      </a:r>
                      <a:r>
                        <a:rPr kumimoji="0" lang="en-US" sz="1400" b="0" i="0" u="none" strike="noStrike" cap="none" normalizeH="0" baseline="0" dirty="0" smtClean="0">
                          <a:ln>
                            <a:noFill/>
                          </a:ln>
                          <a:solidFill>
                            <a:srgbClr val="000000"/>
                          </a:solidFill>
                          <a:effectLst/>
                          <a:latin typeface="Times New Roman" pitchFamily="18" charset="0"/>
                          <a:cs typeface="Arial" charset="0"/>
                        </a:rPr>
                        <a:t>(</a:t>
                      </a:r>
                      <a:r>
                        <a:rPr kumimoji="0" lang="en-US" sz="1400" b="0" i="0" u="none" strike="noStrike" cap="none" normalizeH="0" baseline="0" dirty="0" smtClean="0">
                          <a:ln>
                            <a:noFill/>
                          </a:ln>
                          <a:solidFill>
                            <a:srgbClr val="000000"/>
                          </a:solidFill>
                          <a:effectLst/>
                          <a:latin typeface="Times New Roman" pitchFamily="18" charset="0"/>
                          <a:cs typeface="Arial" charset="0"/>
                        </a:rPr>
                        <a:t>running)</a:t>
                      </a:r>
                      <a:endParaRPr kumimoji="0" lang="en-US" sz="1400" b="0" i="0" u="none" strike="noStrike" cap="none" normalizeH="0" baseline="0" dirty="0" smtClean="0">
                        <a:ln>
                          <a:noFill/>
                        </a:ln>
                        <a:solidFill>
                          <a:srgbClr val="000000"/>
                        </a:solidFill>
                        <a:effectLst/>
                        <a:latin typeface="Times New Roman" pitchFamily="18"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Traffic type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KBytes every sub-seconds (e.g. blood pressure, ECG, …)</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few ~ 10s minutes</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Periodic: few 100 bytes every minute</a:t>
                      </a:r>
                    </a:p>
                    <a:p>
                      <a:pPr marL="0" marR="0" lvl="0" indent="0" algn="l" defTabSz="914400" rtl="0" eaLnBrk="1" fontAlgn="base" latinLnBrk="0" hangingPunct="1">
                        <a:lnSpc>
                          <a:spcPct val="100000"/>
                        </a:lnSpc>
                        <a:spcBef>
                          <a:spcPct val="0"/>
                        </a:spcBef>
                        <a:spcAft>
                          <a:spcPct val="0"/>
                        </a:spcAft>
                        <a:buClrTx/>
                        <a:buSzTx/>
                        <a:buFont typeface="Arial" charset="0"/>
                        <a:buChar char="•"/>
                        <a:tabLst/>
                      </a:pPr>
                      <a:r>
                        <a:rPr kumimoji="0" lang="en-US" sz="1400" b="0" i="0" u="none" strike="noStrike" cap="none" normalizeH="0" baseline="0" smtClean="0">
                          <a:ln>
                            <a:noFill/>
                          </a:ln>
                          <a:solidFill>
                            <a:srgbClr val="000000"/>
                          </a:solidFill>
                          <a:effectLst/>
                          <a:latin typeface="Times New Roman" pitchFamily="18" charset="0"/>
                          <a:cs typeface="Arial" charset="0"/>
                        </a:rPr>
                        <a:t> Event-based: few 100 bytes per event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Security requirement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Higher than Commercial-grade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Commercial-grade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capacity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(multi-story medical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STA:&lt;50, AP:1 (independent living model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&lt;50, AP:1 (multi-story  fitness center can have higher density)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STA/AP category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STA: fixed/mobile,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Arial" charset="0"/>
                        </a:rPr>
                        <a:t>AP: fixed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5177"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D56E2407-10DE-464D-A532-3F0232C157D7}" type="slidenum">
              <a:rPr lang="en-US"/>
              <a:pPr/>
              <a:t>14</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8"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2336399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Use Case 1g : Home/Building Automation/Control </a:t>
            </a:r>
          </a:p>
        </p:txBody>
      </p:sp>
      <p:sp>
        <p:nvSpPr>
          <p:cNvPr id="6147" name="Content Placeholder 2"/>
          <p:cNvSpPr>
            <a:spLocks noGrp="1"/>
          </p:cNvSpPr>
          <p:nvPr>
            <p:ph idx="1"/>
          </p:nvPr>
        </p:nvSpPr>
        <p:spPr/>
        <p:txBody>
          <a:bodyPr/>
          <a:lstStyle/>
          <a:p>
            <a:r>
              <a:rPr lang="en-US" smtClean="0"/>
              <a:t>Light control</a:t>
            </a:r>
          </a:p>
          <a:p>
            <a:r>
              <a:rPr lang="en-US" smtClean="0"/>
              <a:t>Presence detection</a:t>
            </a:r>
          </a:p>
          <a:p>
            <a:r>
              <a:rPr lang="en-US" smtClean="0"/>
              <a:t>Temperature/humidity monitor</a:t>
            </a:r>
          </a:p>
          <a:p>
            <a:r>
              <a:rPr lang="en-US" smtClean="0"/>
              <a:t>HVAC system monitor/control</a:t>
            </a:r>
          </a:p>
          <a:p>
            <a:r>
              <a:rPr lang="en-US" smtClean="0"/>
              <a:t>Consumer electronics/appliances monitor/control</a:t>
            </a:r>
          </a:p>
          <a:p>
            <a:r>
              <a:rPr lang="en-US" smtClean="0"/>
              <a:t>Security/safety</a:t>
            </a:r>
          </a:p>
          <a:p>
            <a:pPr lvl="1"/>
            <a:r>
              <a:rPr lang="en-US" smtClean="0"/>
              <a:t>Door/windows lock/unlock</a:t>
            </a:r>
          </a:p>
          <a:p>
            <a:pPr lvl="1"/>
            <a:r>
              <a:rPr lang="en-US" smtClean="0"/>
              <a:t>Intrusion detection</a:t>
            </a:r>
          </a:p>
          <a:p>
            <a:pPr lvl="1"/>
            <a:r>
              <a:rPr lang="en-US" smtClean="0"/>
              <a:t>Smoke/gas detection</a:t>
            </a:r>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C1DD3978-FF9B-4989-8AAA-386AA8C87269}" type="slidenum">
              <a:rPr lang="en-US"/>
              <a:pPr/>
              <a:t>15</a:t>
            </a:fld>
            <a:endParaRPr lang="en-US"/>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40714790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Use Case 1g : Home/Building Automation/Control : Requirements</a:t>
            </a:r>
          </a:p>
        </p:txBody>
      </p:sp>
      <p:sp>
        <p:nvSpPr>
          <p:cNvPr id="7171" name="Content Placeholder 2"/>
          <p:cNvSpPr>
            <a:spLocks noGrp="1"/>
          </p:cNvSpPr>
          <p:nvPr>
            <p:ph idx="1"/>
          </p:nvPr>
        </p:nvSpPr>
        <p:spPr/>
        <p:txBody>
          <a:bodyPr/>
          <a:lstStyle/>
          <a:p>
            <a:endParaRPr lang="en-US" smtClean="0"/>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r>
              <a:rPr lang="en-US"/>
              <a:t>Slide </a:t>
            </a:r>
            <a:fld id="{7E487B33-8A09-454E-8A58-0EE52F27420D}" type="slidenum">
              <a:rPr lang="en-US"/>
              <a:pPr/>
              <a:t>16</a:t>
            </a:fld>
            <a:endParaRPr lang="en-US"/>
          </a:p>
        </p:txBody>
      </p:sp>
      <p:graphicFrame>
        <p:nvGraphicFramePr>
          <p:cNvPr id="7" name="Content Placeholder 6"/>
          <p:cNvGraphicFramePr>
            <a:graphicFrameLocks/>
          </p:cNvGraphicFramePr>
          <p:nvPr/>
        </p:nvGraphicFramePr>
        <p:xfrm>
          <a:off x="685800" y="1981200"/>
          <a:ext cx="7848600" cy="3632200"/>
        </p:xfrm>
        <a:graphic>
          <a:graphicData uri="http://schemas.openxmlformats.org/drawingml/2006/table">
            <a:tbl>
              <a:tblPr firstRow="1" bandRow="1">
                <a:tableStyleId>{5C22544A-7EE6-4342-B048-85BDC9FD1C3A}</a:tableStyleId>
              </a:tblPr>
              <a:tblGrid>
                <a:gridCol w="2286000"/>
                <a:gridCol w="5562600"/>
              </a:tblGrid>
              <a:tr h="370840">
                <a:tc>
                  <a:txBody>
                    <a:bodyPr/>
                    <a:lstStyle/>
                    <a:p>
                      <a:r>
                        <a:rPr lang="en-US" sz="1400" dirty="0" smtClean="0"/>
                        <a:t>Category</a:t>
                      </a:r>
                      <a:endParaRPr lang="en-US" sz="1400" dirty="0"/>
                    </a:p>
                  </a:txBody>
                  <a:tcPr/>
                </a:tc>
                <a:tc>
                  <a:txBody>
                    <a:bodyPr/>
                    <a:lstStyle/>
                    <a:p>
                      <a:r>
                        <a:rPr lang="en-US" sz="1400" dirty="0" smtClean="0"/>
                        <a:t>Comment</a:t>
                      </a:r>
                      <a:endParaRPr lang="en-US" sz="1400" dirty="0"/>
                    </a:p>
                  </a:txBody>
                  <a:tcPr/>
                </a:tc>
              </a:tr>
              <a:tr h="370840">
                <a:tc>
                  <a:txBody>
                    <a:bodyPr/>
                    <a:lstStyle/>
                    <a:p>
                      <a:r>
                        <a:rPr lang="en-US" sz="1400" dirty="0" smtClean="0"/>
                        <a:t>Location</a:t>
                      </a:r>
                      <a:endParaRPr lang="en-US" sz="1400" dirty="0"/>
                    </a:p>
                  </a:txBody>
                  <a:tcPr/>
                </a:tc>
                <a:tc>
                  <a:txBody>
                    <a:bodyPr/>
                    <a:lstStyle/>
                    <a:p>
                      <a:r>
                        <a:rPr lang="en-US" sz="1400" dirty="0" smtClean="0"/>
                        <a:t>Indoor</a:t>
                      </a:r>
                      <a:endParaRPr lang="en-US" sz="1400" dirty="0"/>
                    </a:p>
                  </a:txBody>
                  <a:tcPr/>
                </a:tc>
              </a:tr>
              <a:tr h="370840">
                <a:tc>
                  <a:txBody>
                    <a:bodyPr/>
                    <a:lstStyle/>
                    <a:p>
                      <a:r>
                        <a:rPr lang="en-US" sz="1400" dirty="0" smtClean="0"/>
                        <a:t>Environment</a:t>
                      </a:r>
                      <a:r>
                        <a:rPr lang="en-US" sz="1400" baseline="0" dirty="0" smtClean="0"/>
                        <a:t> type</a:t>
                      </a:r>
                      <a:endParaRPr lang="en-US" sz="1400" dirty="0"/>
                    </a:p>
                  </a:txBody>
                  <a:tcPr/>
                </a:tc>
                <a:tc>
                  <a:txBody>
                    <a:bodyPr/>
                    <a:lstStyle/>
                    <a:p>
                      <a:r>
                        <a:rPr lang="en-US" sz="1400" dirty="0" smtClean="0"/>
                        <a:t>Home/building</a:t>
                      </a:r>
                      <a:endParaRPr lang="en-US" sz="1400" dirty="0"/>
                    </a:p>
                  </a:txBody>
                  <a:tcPr/>
                </a:tc>
              </a:tr>
              <a:tr h="370840">
                <a:tc>
                  <a:txBody>
                    <a:bodyPr/>
                    <a:lstStyle/>
                    <a:p>
                      <a:r>
                        <a:rPr lang="en-US" sz="1400" dirty="0" smtClean="0"/>
                        <a:t>STA/AP communication</a:t>
                      </a:r>
                      <a:endParaRPr lang="en-US" sz="1400" dirty="0"/>
                    </a:p>
                  </a:txBody>
                  <a:tcPr/>
                </a:tc>
                <a:tc>
                  <a:txBody>
                    <a:bodyPr/>
                    <a:lstStyle/>
                    <a:p>
                      <a:r>
                        <a:rPr lang="en-US" sz="1400" dirty="0" smtClean="0"/>
                        <a:t>Send/receive (monitor/control)</a:t>
                      </a:r>
                      <a:endParaRPr lang="en-US" sz="1400" dirty="0"/>
                    </a:p>
                  </a:txBody>
                  <a:tcPr/>
                </a:tc>
              </a:tr>
              <a:tr h="370840">
                <a:tc>
                  <a:txBody>
                    <a:bodyPr/>
                    <a:lstStyle/>
                    <a:p>
                      <a:r>
                        <a:rPr lang="en-US" sz="1400" dirty="0" smtClean="0"/>
                        <a:t>Mobility</a:t>
                      </a:r>
                      <a:endParaRPr lang="en-US" sz="1400" dirty="0"/>
                    </a:p>
                  </a:txBody>
                  <a:tcPr/>
                </a:tc>
                <a:tc>
                  <a:txBody>
                    <a:bodyPr/>
                    <a:lstStyle/>
                    <a:p>
                      <a:r>
                        <a:rPr lang="en-US" sz="1400" dirty="0" smtClean="0"/>
                        <a:t>Stationary</a:t>
                      </a:r>
                      <a:endParaRPr lang="en-US" sz="1400" dirty="0"/>
                    </a:p>
                  </a:txBody>
                  <a:tcPr/>
                </a:tc>
              </a:tr>
              <a:tr h="370840">
                <a:tc>
                  <a:txBody>
                    <a:bodyPr/>
                    <a:lstStyle/>
                    <a:p>
                      <a:r>
                        <a:rPr lang="en-US" sz="1400" dirty="0" smtClean="0"/>
                        <a:t>Traffic type</a:t>
                      </a:r>
                      <a:endParaRPr lang="en-US" sz="1400" dirty="0"/>
                    </a:p>
                  </a:txBody>
                  <a:tcPr/>
                </a:tc>
                <a:tc>
                  <a:txBody>
                    <a:bodyPr/>
                    <a:lstStyle/>
                    <a:p>
                      <a:r>
                        <a:rPr lang="en-US" sz="1400" dirty="0" smtClean="0"/>
                        <a:t>Periodic: few 100 bytes every few ~ 10s minutes</a:t>
                      </a:r>
                    </a:p>
                    <a:p>
                      <a:r>
                        <a:rPr lang="en-US" sz="1400" dirty="0" smtClean="0"/>
                        <a:t>Event-based: few 100 bytes per event</a:t>
                      </a:r>
                      <a:endParaRPr lang="en-US" sz="1400" dirty="0"/>
                    </a:p>
                  </a:txBody>
                  <a:tcPr/>
                </a:tc>
              </a:tr>
              <a:tr h="370840">
                <a:tc>
                  <a:txBody>
                    <a:bodyPr/>
                    <a:lstStyle/>
                    <a:p>
                      <a:r>
                        <a:rPr lang="en-US" sz="1400" dirty="0" smtClean="0"/>
                        <a:t>Security requirement</a:t>
                      </a:r>
                      <a:endParaRPr lang="en-US" sz="1400" dirty="0"/>
                    </a:p>
                  </a:txBody>
                  <a:tcPr/>
                </a:tc>
                <a:tc>
                  <a:txBody>
                    <a:bodyPr/>
                    <a:lstStyle/>
                    <a:p>
                      <a:r>
                        <a:rPr lang="en-US" sz="1400" dirty="0" smtClean="0"/>
                        <a:t>Commercial-grade</a:t>
                      </a:r>
                      <a:endParaRPr lang="en-US" sz="1400" dirty="0"/>
                    </a:p>
                  </a:txBody>
                  <a:tcPr/>
                </a:tc>
              </a:tr>
              <a:tr h="370840">
                <a:tc>
                  <a:txBody>
                    <a:bodyPr/>
                    <a:lstStyle/>
                    <a:p>
                      <a:r>
                        <a:rPr lang="en-US" sz="1400" dirty="0" smtClean="0"/>
                        <a:t>STA/AP capacity</a:t>
                      </a:r>
                      <a:endParaRPr lang="en-US" sz="1400" dirty="0"/>
                    </a:p>
                  </a:txBody>
                  <a:tcPr/>
                </a:tc>
                <a:tc>
                  <a:txBody>
                    <a:bodyPr/>
                    <a:lstStyle/>
                    <a:p>
                      <a:r>
                        <a:rPr lang="en-US" sz="1400" dirty="0" smtClean="0"/>
                        <a:t>STA:50~100,</a:t>
                      </a:r>
                      <a:r>
                        <a:rPr lang="en-US" sz="1400" baseline="0" dirty="0" smtClean="0"/>
                        <a:t> AP:1 (multi-story building can have higher density)</a:t>
                      </a:r>
                      <a:endParaRPr lang="en-US" sz="1400" dirty="0"/>
                    </a:p>
                  </a:txBody>
                  <a:tcPr/>
                </a:tc>
              </a:tr>
              <a:tr h="370840">
                <a:tc>
                  <a:txBody>
                    <a:bodyPr/>
                    <a:lstStyle/>
                    <a:p>
                      <a:r>
                        <a:rPr lang="en-US" sz="1400" dirty="0" smtClean="0"/>
                        <a:t>STA/AP category</a:t>
                      </a:r>
                      <a:endParaRPr lang="en-US" sz="1400" dirty="0"/>
                    </a:p>
                  </a:txBody>
                  <a:tcPr/>
                </a:tc>
                <a:tc>
                  <a:txBody>
                    <a:bodyPr/>
                    <a:lstStyle/>
                    <a:p>
                      <a:r>
                        <a:rPr lang="en-US" sz="1400" dirty="0" smtClean="0"/>
                        <a:t>STA: fixed,</a:t>
                      </a:r>
                    </a:p>
                    <a:p>
                      <a:r>
                        <a:rPr lang="en-US" sz="1400" baseline="0" dirty="0" smtClean="0"/>
                        <a:t>AP: fixed</a:t>
                      </a:r>
                      <a:endParaRPr lang="en-US" sz="1400" dirty="0"/>
                    </a:p>
                  </a:txBody>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8"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41524876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3C3E6EA-0360-4BC1-B242-A18DC5B9610D}" type="slidenum">
              <a:rPr lang="en-US" smtClean="0"/>
              <a:pPr/>
              <a:t>17</a:t>
            </a:fld>
            <a:endParaRPr lang="en-US" smtClean="0"/>
          </a:p>
        </p:txBody>
      </p:sp>
      <p:sp>
        <p:nvSpPr>
          <p:cNvPr id="15365" name="Slide Number Placeholder 4"/>
          <p:cNvSpPr txBox="1">
            <a:spLocks noGrp="1"/>
          </p:cNvSpPr>
          <p:nvPr/>
        </p:nvSpPr>
        <p:spPr bwMode="auto">
          <a:xfrm>
            <a:off x="6553200" y="6492875"/>
            <a:ext cx="19050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r"/>
            <a:fld id="{3C4033EC-D18E-4035-8FE9-E11791D4B2D7}" type="slidenum">
              <a:rPr lang="en-US" sz="1000" b="1">
                <a:solidFill>
                  <a:schemeClr val="bg1"/>
                </a:solidFill>
                <a:latin typeface="Arial" charset="0"/>
                <a:ea typeface="ＭＳ Ｐゴシック" pitchFamily="34" charset="-128"/>
              </a:rPr>
              <a:pPr algn="r"/>
              <a:t>17</a:t>
            </a:fld>
            <a:endParaRPr lang="en-US" sz="1000" b="1">
              <a:solidFill>
                <a:schemeClr val="bg1"/>
              </a:solidFill>
              <a:latin typeface="Arial" charset="0"/>
              <a:ea typeface="ＭＳ Ｐゴシック" pitchFamily="34" charset="-128"/>
            </a:endParaRPr>
          </a:p>
        </p:txBody>
      </p:sp>
      <p:sp>
        <p:nvSpPr>
          <p:cNvPr id="15366" name="Rectangle 2"/>
          <p:cNvSpPr>
            <a:spLocks noGrp="1" noChangeArrowheads="1"/>
          </p:cNvSpPr>
          <p:nvPr>
            <p:ph type="title" idx="4294967295"/>
          </p:nvPr>
        </p:nvSpPr>
        <p:spPr>
          <a:xfrm>
            <a:off x="685800" y="457200"/>
            <a:ext cx="7772400" cy="1066800"/>
          </a:xfrm>
        </p:spPr>
        <p:txBody>
          <a:bodyPr lIns="91440" tIns="45720" rIns="91440" bIns="45720"/>
          <a:lstStyle/>
          <a:p>
            <a:r>
              <a:rPr lang="en-US" sz="2800" dirty="0" smtClean="0"/>
              <a:t>Use Case 1h : Temperature Sensor Network</a:t>
            </a:r>
          </a:p>
        </p:txBody>
      </p:sp>
      <p:sp>
        <p:nvSpPr>
          <p:cNvPr id="15367" name="TextBox 19"/>
          <p:cNvSpPr txBox="1">
            <a:spLocks noChangeArrowheads="1"/>
          </p:cNvSpPr>
          <p:nvPr/>
        </p:nvSpPr>
        <p:spPr bwMode="auto">
          <a:xfrm>
            <a:off x="5016500" y="1682750"/>
            <a:ext cx="3697288" cy="4094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buFont typeface="Arial" charset="0"/>
              <a:buNone/>
            </a:pPr>
            <a:r>
              <a:rPr lang="en-US" sz="1400" b="1" u="sng">
                <a:latin typeface="Arial" charset="0"/>
                <a:ea typeface="ＭＳ Ｐゴシック" pitchFamily="34" charset="-128"/>
              </a:rPr>
              <a:t>Traffic Conditions:</a:t>
            </a:r>
            <a:r>
              <a:rPr lang="en-US" sz="1400">
                <a:latin typeface="Arial" charset="0"/>
                <a:ea typeface="ＭＳ Ｐゴシック" pitchFamily="34" charset="-128"/>
              </a:rPr>
              <a:t> </a:t>
            </a:r>
          </a:p>
          <a:p>
            <a:r>
              <a:rPr lang="en-US" sz="1400">
                <a:latin typeface="Arial" charset="0"/>
                <a:ea typeface="ＭＳ Ｐゴシック" pitchFamily="34" charset="-128"/>
              </a:rPr>
              <a:t>Potential interference from overlapping networks using the same frequency bands.</a:t>
            </a:r>
          </a:p>
          <a:p>
            <a:r>
              <a:rPr lang="en-US" sz="1400">
                <a:latin typeface="Arial" charset="0"/>
                <a:ea typeface="ＭＳ Ｐゴシック" pitchFamily="34" charset="-128"/>
              </a:rPr>
              <a:t>Potential range extension through the use of one repeater between far away sensors and  the access points</a:t>
            </a:r>
          </a:p>
          <a:p>
            <a:endParaRPr lang="en-US" sz="1400">
              <a:latin typeface="Arial" charset="0"/>
              <a:ea typeface="ＭＳ Ｐゴシック" pitchFamily="34" charset="-128"/>
            </a:endParaRPr>
          </a:p>
          <a:p>
            <a:pPr>
              <a:buFont typeface="Arial" charset="0"/>
              <a:buNone/>
            </a:pPr>
            <a:r>
              <a:rPr lang="en-US" sz="1400" b="1" u="sng">
                <a:latin typeface="Arial" charset="0"/>
                <a:ea typeface="ＭＳ Ｐゴシック" pitchFamily="34" charset="-128"/>
              </a:rPr>
              <a:t>Use Case:</a:t>
            </a:r>
          </a:p>
          <a:p>
            <a:pPr>
              <a:buFontTx/>
              <a:buAutoNum type="arabicPeriod"/>
            </a:pPr>
            <a:r>
              <a:rPr lang="en-US" sz="1400">
                <a:latin typeface="Arial" charset="0"/>
                <a:ea typeface="ＭＳ Ｐゴシック" pitchFamily="34" charset="-128"/>
              </a:rPr>
              <a:t> Sensors are deployed in the home in appropriate locations. A number of sensors likely to be battery operated  </a:t>
            </a:r>
          </a:p>
          <a:p>
            <a:pPr>
              <a:buFontTx/>
              <a:buAutoNum type="arabicPeriod"/>
            </a:pPr>
            <a:r>
              <a:rPr lang="en-US" sz="1400">
                <a:latin typeface="Arial" charset="0"/>
                <a:ea typeface="ＭＳ Ｐゴシック" pitchFamily="34" charset="-128"/>
              </a:rPr>
              <a:t>Home automation application periodically probes sensors to report temperatures; or sensors pro-actively report changes in temperature beyond a certain threshold; or sensors proactively report temperature readings a scheduled intervals</a:t>
            </a:r>
          </a:p>
          <a:p>
            <a:endParaRPr lang="en-US" sz="1400">
              <a:latin typeface="Arial" charset="0"/>
              <a:ea typeface="ＭＳ Ｐゴシック" pitchFamily="34" charset="-128"/>
            </a:endParaRPr>
          </a:p>
          <a:p>
            <a:pPr>
              <a:buFont typeface="Arial" charset="0"/>
              <a:buNone/>
            </a:pPr>
            <a:endParaRPr lang="en-US" sz="800">
              <a:latin typeface="Arial" charset="0"/>
              <a:ea typeface="ＭＳ Ｐゴシック" pitchFamily="34" charset="-128"/>
            </a:endParaRPr>
          </a:p>
        </p:txBody>
      </p:sp>
      <p:sp>
        <p:nvSpPr>
          <p:cNvPr id="15368" name="Text Box 5"/>
          <p:cNvSpPr txBox="1">
            <a:spLocks noChangeArrowheads="1"/>
          </p:cNvSpPr>
          <p:nvPr/>
        </p:nvSpPr>
        <p:spPr bwMode="auto">
          <a:xfrm>
            <a:off x="366713" y="1682750"/>
            <a:ext cx="4546600" cy="5170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lgn="ctr">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400" b="1" u="sng">
                <a:latin typeface="Arial" charset="0"/>
                <a:ea typeface="ＭＳ Ｐゴシック" pitchFamily="34" charset="-128"/>
              </a:rPr>
              <a:t>Pre-Conditions:</a:t>
            </a:r>
            <a:r>
              <a:rPr lang="en-US" sz="1400">
                <a:latin typeface="Arial" charset="0"/>
                <a:ea typeface="ＭＳ Ｐゴシック" pitchFamily="34" charset="-128"/>
              </a:rPr>
              <a:t>  </a:t>
            </a:r>
          </a:p>
          <a:p>
            <a:r>
              <a:rPr lang="en-US" sz="1400">
                <a:latin typeface="Arial" charset="0"/>
                <a:ea typeface="ＭＳ Ｐゴシック" pitchFamily="34" charset="-128"/>
              </a:rPr>
              <a:t>User has installed a series of 5 – 20 temperature sensors throughout the home. Most of the sensors are battery operated.</a:t>
            </a:r>
          </a:p>
          <a:p>
            <a:endParaRPr lang="en-US" sz="1400">
              <a:latin typeface="Arial" charset="0"/>
              <a:ea typeface="ＭＳ Ｐゴシック" pitchFamily="34" charset="-128"/>
            </a:endParaRPr>
          </a:p>
          <a:p>
            <a:r>
              <a:rPr lang="en-US" sz="1400" b="1" u="sng">
                <a:latin typeface="Arial" charset="0"/>
                <a:ea typeface="ＭＳ Ｐゴシック" pitchFamily="34" charset="-128"/>
              </a:rPr>
              <a:t>Application:</a:t>
            </a:r>
            <a:r>
              <a:rPr lang="en-US" sz="1400">
                <a:latin typeface="Arial" charset="0"/>
                <a:ea typeface="ＭＳ Ｐゴシック" pitchFamily="34" charset="-128"/>
              </a:rPr>
              <a:t> </a:t>
            </a:r>
          </a:p>
          <a:p>
            <a:r>
              <a:rPr lang="en-US" sz="1400">
                <a:latin typeface="Arial" charset="0"/>
                <a:ea typeface="ＭＳ Ｐゴシック" pitchFamily="34" charset="-128"/>
              </a:rPr>
              <a:t>A home automation system operates its heating / cooling / ventilation system based on temperature readings received from  the sensors. The temperature sensors  provide updated readings either on a periodic basis,  triggered by changes in temperature, or upon request by the home automation system or the end user.  Temperature sensor readings are accessible by an authorized user, while being away from  home.</a:t>
            </a:r>
          </a:p>
          <a:p>
            <a:endParaRPr lang="en-US" sz="1400">
              <a:latin typeface="Arial" charset="0"/>
              <a:ea typeface="ＭＳ Ｐゴシック" pitchFamily="34" charset="-128"/>
            </a:endParaRPr>
          </a:p>
          <a:p>
            <a:r>
              <a:rPr lang="en-US" sz="1400">
                <a:latin typeface="Arial" charset="0"/>
                <a:ea typeface="ＭＳ Ｐゴシック" pitchFamily="34" charset="-128"/>
              </a:rPr>
              <a:t>The  payload data being transmitted is around 50 byte or less  no stringent  latency  or jitter requirements.</a:t>
            </a:r>
            <a:endParaRPr lang="en-US" sz="400">
              <a:latin typeface="Arial" charset="0"/>
              <a:ea typeface="ＭＳ Ｐゴシック" pitchFamily="34" charset="-128"/>
            </a:endParaRPr>
          </a:p>
          <a:p>
            <a:endParaRPr lang="en-US" sz="800">
              <a:latin typeface="Arial" charset="0"/>
              <a:ea typeface="ＭＳ Ｐゴシック" pitchFamily="34" charset="-128"/>
            </a:endParaRPr>
          </a:p>
          <a:p>
            <a:r>
              <a:rPr lang="en-US" sz="1400" b="1" u="sng">
                <a:latin typeface="Arial" charset="0"/>
                <a:ea typeface="ＭＳ Ｐゴシック" pitchFamily="34" charset="-128"/>
              </a:rPr>
              <a:t>Environment:</a:t>
            </a:r>
            <a:r>
              <a:rPr lang="en-US" sz="1400">
                <a:latin typeface="Arial" charset="0"/>
                <a:ea typeface="ＭＳ Ｐゴシック" pitchFamily="34" charset="-128"/>
              </a:rPr>
              <a:t> </a:t>
            </a:r>
          </a:p>
          <a:p>
            <a:r>
              <a:rPr lang="en-US" sz="1400">
                <a:latin typeface="Arial" charset="0"/>
                <a:ea typeface="ＭＳ Ｐゴシック" pitchFamily="34" charset="-128"/>
              </a:rPr>
              <a:t>Typical coverage of a sensor network is an entire home, the maximum  number of sensors typically in the 10 – 50 range. </a:t>
            </a:r>
          </a:p>
          <a:p>
            <a:endParaRPr lang="en-US" sz="1400">
              <a:latin typeface="Arial" charset="0"/>
              <a:ea typeface="ＭＳ Ｐゴシック" pitchFamily="34" charset="-128"/>
            </a:endParaRPr>
          </a:p>
          <a:p>
            <a:r>
              <a:rPr lang="en-US" sz="1400">
                <a:latin typeface="Arial" charset="0"/>
                <a:ea typeface="ＭＳ Ｐゴシック" pitchFamily="34" charset="-128"/>
              </a:rPr>
              <a:t> </a:t>
            </a:r>
          </a:p>
        </p:txBody>
      </p:sp>
      <p:sp>
        <p:nvSpPr>
          <p:cNvPr id="15369" name="TextBox 8"/>
          <p:cNvSpPr txBox="1">
            <a:spLocks noChangeArrowheads="1"/>
          </p:cNvSpPr>
          <p:nvPr/>
        </p:nvSpPr>
        <p:spPr bwMode="auto">
          <a:xfrm>
            <a:off x="5181600" y="228600"/>
            <a:ext cx="3352800" cy="369888"/>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dirty="0"/>
              <a:t>Doc.: IEEE </a:t>
            </a:r>
            <a:r>
              <a:rPr lang="en-US" sz="1800" b="1" dirty="0" smtClean="0"/>
              <a:t>802.11-11/0301r0</a:t>
            </a:r>
            <a:endParaRPr lang="en-US" sz="1800" b="1" dirty="0"/>
          </a:p>
        </p:txBody>
      </p:sp>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10"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2901802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2 : Backhaul </a:t>
            </a:r>
            <a:r>
              <a:rPr lang="en-US" dirty="0" smtClean="0"/>
              <a:t>Sensor/Meter </a:t>
            </a:r>
            <a:r>
              <a:rPr lang="en-US" dirty="0"/>
              <a:t>data</a:t>
            </a:r>
          </a:p>
        </p:txBody>
      </p:sp>
      <p:sp>
        <p:nvSpPr>
          <p:cNvPr id="3" name="Content Placeholder 2"/>
          <p:cNvSpPr>
            <a:spLocks noGrp="1"/>
          </p:cNvSpPr>
          <p:nvPr>
            <p:ph idx="1"/>
          </p:nvPr>
        </p:nvSpPr>
        <p:spPr>
          <a:xfrm>
            <a:off x="685800" y="1600200"/>
            <a:ext cx="7772400" cy="3200400"/>
          </a:xfrm>
        </p:spPr>
        <p:txBody>
          <a:bodyPr/>
          <a:lstStyle/>
          <a:p>
            <a:pPr marL="0" indent="0">
              <a:buNone/>
            </a:pPr>
            <a:r>
              <a:rPr lang="en-US" sz="2000" dirty="0"/>
              <a:t>	</a:t>
            </a:r>
          </a:p>
          <a:p>
            <a:pPr marL="609600" indent="-609600"/>
            <a:r>
              <a:rPr lang="en-US" sz="2000" dirty="0"/>
              <a:t>11/14r2, slide 5	Backhaul aggregation of sensors</a:t>
            </a:r>
          </a:p>
          <a:p>
            <a:pPr marL="609600" indent="-609600"/>
            <a:r>
              <a:rPr lang="en-US" sz="2000" dirty="0"/>
              <a:t>11/260r1, slide 4	Backhaul aggregation of industrial </a:t>
            </a:r>
            <a:r>
              <a:rPr lang="en-US" sz="2000" dirty="0" smtClean="0"/>
              <a:t>sensors</a:t>
            </a:r>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273030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March 2011</a:t>
            </a:r>
            <a:endParaRPr lang="en-US"/>
          </a:p>
        </p:txBody>
      </p:sp>
      <p:sp>
        <p:nvSpPr>
          <p:cNvPr id="6" name="Slide Number Placeholder 5"/>
          <p:cNvSpPr>
            <a:spLocks noGrp="1"/>
          </p:cNvSpPr>
          <p:nvPr>
            <p:ph type="sldNum" idx="12"/>
          </p:nvPr>
        </p:nvSpPr>
        <p:spPr/>
        <p:txBody>
          <a:bodyPr/>
          <a:lstStyle/>
          <a:p>
            <a:fld id="{94A9B24B-B3B4-465E-8165-31FEE6700498}" type="slidenum">
              <a:rPr lang="en-US"/>
              <a:pPr/>
              <a:t>19</a:t>
            </a:fld>
            <a:endParaRPr lang="en-US"/>
          </a:p>
        </p:txBody>
      </p:sp>
      <p:sp>
        <p:nvSpPr>
          <p:cNvPr id="7169"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smtClean="0"/>
              <a:t>Use Case 2a : Backhaul link for 15.4g</a:t>
            </a:r>
            <a:endParaRPr lang="en-US" b="0" dirty="0"/>
          </a:p>
        </p:txBody>
      </p:sp>
      <p:sp>
        <p:nvSpPr>
          <p:cNvPr id="7170" name="Rectangle 2"/>
          <p:cNvSpPr>
            <a:spLocks noGrp="1" noChangeArrowheads="1"/>
          </p:cNvSpPr>
          <p:nvPr>
            <p:ph type="body" idx="1"/>
          </p:nvPr>
        </p:nvSpPr>
        <p:spPr>
          <a:xfrm>
            <a:off x="685800" y="1981200"/>
            <a:ext cx="8134350" cy="4243388"/>
          </a:xfrm>
          <a:ln/>
          <a:effectLst/>
        </p:spPr>
        <p:txBody>
          <a:bodyPr/>
          <a:lstStyle/>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IEEE802.15.4g provides a link for lower traffic leaf sensor </a:t>
            </a:r>
            <a:br>
              <a:rPr lang="en-US" b="0" dirty="0"/>
            </a:br>
            <a:r>
              <a:rPr lang="en-US" b="0" dirty="0"/>
              <a:t>with battery power constraints.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IEEE802.11ah is going to provide an appropriate feature </a:t>
            </a:r>
          </a:p>
          <a:p>
            <a: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as a backhaul link to accommodate;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dirty="0">
                <a:effectLst>
                  <a:outerShdw blurRad="38100" dist="38100" dir="2700000" algn="tl">
                    <a:srgbClr val="C0C0C0"/>
                  </a:outerShdw>
                </a:effectLst>
              </a:rPr>
              <a:t>the aggregated traffic of leaf sensors, </a:t>
            </a:r>
          </a:p>
          <a:p>
            <a:pPr marL="741363" lvl="1" indent="-28416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b="1" dirty="0">
                <a:effectLst>
                  <a:outerShdw blurRad="38100" dist="38100" dir="2700000" algn="tl">
                    <a:srgbClr val="C0C0C0"/>
                  </a:outerShdw>
                </a:effectLst>
              </a:rPr>
              <a:t>and stream of camera images or surveillance videos. </a:t>
            </a:r>
          </a:p>
          <a:p>
            <a:pPr marL="741363" lvl="1" indent="-2841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b="1" dirty="0">
              <a:effectLst>
                <a:outerShdw blurRad="38100" dist="38100" dir="2700000" algn="tl">
                  <a:srgbClr val="C0C0C0"/>
                </a:outerShdw>
              </a:effectLst>
            </a:endParaRP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IEEE802.11ah hopefully </a:t>
            </a:r>
            <a:r>
              <a:rPr lang="en-US" dirty="0">
                <a:effectLst>
                  <a:outerShdw blurRad="38100" dist="38100" dir="2700000" algn="tl">
                    <a:srgbClr val="C0C0C0"/>
                  </a:outerShdw>
                </a:effectLst>
              </a:rPr>
              <a:t>performs without degradation of </a:t>
            </a:r>
            <a:br>
              <a:rPr lang="en-US" dirty="0">
                <a:effectLst>
                  <a:outerShdw blurRad="38100" dist="38100" dir="2700000" algn="tl">
                    <a:srgbClr val="C0C0C0"/>
                  </a:outerShdw>
                </a:effectLst>
              </a:rPr>
            </a:br>
            <a:r>
              <a:rPr lang="en-US" dirty="0">
                <a:effectLst>
                  <a:outerShdw blurRad="38100" dist="38100" dir="2700000" algn="tl">
                    <a:srgbClr val="C0C0C0"/>
                  </a:outerShdw>
                </a:effectLst>
              </a:rPr>
              <a:t>throughput and reliability, even if co-existing </a:t>
            </a:r>
            <a:r>
              <a:rPr lang="en-US" b="0" dirty="0"/>
              <a:t>with 15.4g. </a:t>
            </a:r>
          </a:p>
          <a:p>
            <a:pPr marL="341313" indent="-341313">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I&amp;I applications do expect the well managed co-existence. </a:t>
            </a:r>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37311972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Compromise</a:t>
            </a:r>
            <a:endParaRPr lang="en-US" dirty="0"/>
          </a:p>
        </p:txBody>
      </p:sp>
      <p:sp>
        <p:nvSpPr>
          <p:cNvPr id="3" name="Content Placeholder 2"/>
          <p:cNvSpPr>
            <a:spLocks noGrp="1"/>
          </p:cNvSpPr>
          <p:nvPr>
            <p:ph idx="1"/>
          </p:nvPr>
        </p:nvSpPr>
        <p:spPr/>
        <p:txBody>
          <a:bodyPr/>
          <a:lstStyle/>
          <a:p>
            <a:r>
              <a:rPr lang="en-US" dirty="0" smtClean="0"/>
              <a:t>This document contains a proposed set of Use Cases for the first draft of the 802.11ah Use Case Document</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Date Placeholder 4"/>
          <p:cNvSpPr>
            <a:spLocks noGrp="1"/>
          </p:cNvSpPr>
          <p:nvPr>
            <p:ph type="dt" idx="10"/>
          </p:nvPr>
        </p:nvSpPr>
        <p:spPr/>
        <p:txBody>
          <a:bodyPr/>
          <a:lstStyle/>
          <a:p>
            <a:r>
              <a:rPr lang="en-US" smtClean="0"/>
              <a:t>March 2011</a:t>
            </a:r>
            <a:endParaRPr lang="en-US"/>
          </a:p>
        </p:txBody>
      </p:sp>
      <p:sp>
        <p:nvSpPr>
          <p:cNvPr id="80" name="Slide Number Placeholder 6"/>
          <p:cNvSpPr>
            <a:spLocks noGrp="1"/>
          </p:cNvSpPr>
          <p:nvPr>
            <p:ph type="sldNum" idx="12"/>
          </p:nvPr>
        </p:nvSpPr>
        <p:spPr/>
        <p:txBody>
          <a:bodyPr/>
          <a:lstStyle/>
          <a:p>
            <a:r>
              <a:rPr lang="en-US"/>
              <a:t>Slide </a:t>
            </a:r>
            <a:fld id="{3A24F72F-97CD-4413-A10D-9C14DCE942EE}" type="slidenum">
              <a:rPr lang="en-US"/>
              <a:pPr/>
              <a:t>20</a:t>
            </a:fld>
            <a:endParaRPr lang="en-US"/>
          </a:p>
        </p:txBody>
      </p:sp>
      <p:sp>
        <p:nvSpPr>
          <p:cNvPr id="6145" name="AutoShape 1"/>
          <p:cNvSpPr>
            <a:spLocks noChangeArrowheads="1"/>
          </p:cNvSpPr>
          <p:nvPr/>
        </p:nvSpPr>
        <p:spPr bwMode="auto">
          <a:xfrm>
            <a:off x="468313" y="3644900"/>
            <a:ext cx="2735262" cy="2736850"/>
          </a:xfrm>
          <a:prstGeom prst="roundRect">
            <a:avLst>
              <a:gd name="adj" fmla="val 16667"/>
            </a:avLst>
          </a:prstGeom>
          <a:solidFill>
            <a:srgbClr val="CCFFFF"/>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46" name="Rectangle 2"/>
          <p:cNvSpPr>
            <a:spLocks noGrp="1" noChangeArrowheads="1"/>
          </p:cNvSpPr>
          <p:nvPr>
            <p:ph type="title"/>
          </p:nvPr>
        </p:nvSpPr>
        <p:spPr>
          <a:xfrm>
            <a:off x="179388" y="685800"/>
            <a:ext cx="882015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smtClean="0"/>
              <a:t>Use Case 2b : Backhaul for </a:t>
            </a:r>
            <a:r>
              <a:rPr lang="en-GB" altLang="ja-JP" dirty="0">
                <a:solidFill>
                  <a:schemeClr val="tx1"/>
                </a:solidFill>
              </a:rPr>
              <a:t>industrial</a:t>
            </a:r>
            <a:r>
              <a:rPr lang="en-GB" altLang="ja-JP" dirty="0"/>
              <a:t> process automation</a:t>
            </a:r>
          </a:p>
        </p:txBody>
      </p:sp>
      <p:sp>
        <p:nvSpPr>
          <p:cNvPr id="6147" name="Rectangle 3"/>
          <p:cNvSpPr>
            <a:spLocks noGrp="1" noChangeArrowheads="1"/>
          </p:cNvSpPr>
          <p:nvPr>
            <p:ph type="body" idx="1"/>
          </p:nvPr>
        </p:nvSpPr>
        <p:spPr>
          <a:xfrm>
            <a:off x="685800" y="1700213"/>
            <a:ext cx="7772400" cy="144145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1</a:t>
            </a:r>
            <a:r>
              <a:rPr lang="en-US" baseline="30000"/>
              <a:t>st</a:t>
            </a:r>
            <a:r>
              <a:rPr lang="en-US"/>
              <a:t> use case is wireless remote I/O.</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2</a:t>
            </a:r>
            <a:r>
              <a:rPr lang="en-US" baseline="30000"/>
              <a:t>nd</a:t>
            </a:r>
            <a:r>
              <a:rPr lang="en-US"/>
              <a:t> use case is wireless backhaul network for wireless sensor / actor network (WSAN).</a:t>
            </a:r>
          </a:p>
        </p:txBody>
      </p:sp>
      <p:sp>
        <p:nvSpPr>
          <p:cNvPr id="6148" name="AutoShape 4"/>
          <p:cNvSpPr>
            <a:spLocks noChangeArrowheads="1"/>
          </p:cNvSpPr>
          <p:nvPr/>
        </p:nvSpPr>
        <p:spPr bwMode="auto">
          <a:xfrm>
            <a:off x="3349625" y="3644900"/>
            <a:ext cx="4535488" cy="1223963"/>
          </a:xfrm>
          <a:prstGeom prst="roundRect">
            <a:avLst>
              <a:gd name="adj" fmla="val 16667"/>
            </a:avLst>
          </a:prstGeom>
          <a:solidFill>
            <a:srgbClr val="CCFFCC"/>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49" name="AutoShape 5"/>
          <p:cNvSpPr>
            <a:spLocks noChangeArrowheads="1"/>
          </p:cNvSpPr>
          <p:nvPr/>
        </p:nvSpPr>
        <p:spPr bwMode="auto">
          <a:xfrm>
            <a:off x="3343275" y="4941888"/>
            <a:ext cx="4973638" cy="1471612"/>
          </a:xfrm>
          <a:prstGeom prst="roundRect">
            <a:avLst>
              <a:gd name="adj" fmla="val 16667"/>
            </a:avLst>
          </a:prstGeom>
          <a:solidFill>
            <a:srgbClr val="FFFFCC"/>
          </a:soli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50" name="Text Box 6"/>
          <p:cNvSpPr txBox="1">
            <a:spLocks noChangeArrowheads="1"/>
          </p:cNvSpPr>
          <p:nvPr/>
        </p:nvSpPr>
        <p:spPr bwMode="auto">
          <a:xfrm>
            <a:off x="3565525" y="5700713"/>
            <a:ext cx="4751388" cy="7334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400" b="1"/>
              <a:t>Wireless Sensor/Actor Network using IEEE802.15.4g PHY</a:t>
            </a:r>
          </a:p>
          <a:p>
            <a:pPr eaLnBrk="1" hangingPunct="1">
              <a:buClrTx/>
              <a:buFontTx/>
              <a:buNone/>
            </a:pPr>
            <a:r>
              <a:rPr lang="en-US" sz="1400" b="1"/>
              <a:t>*Low data rate; &lt;200kbps.</a:t>
            </a:r>
          </a:p>
          <a:p>
            <a:pPr eaLnBrk="1" hangingPunct="1">
              <a:buClrTx/>
              <a:buFontTx/>
              <a:buNone/>
            </a:pPr>
            <a:r>
              <a:rPr lang="en-US" sz="1400" b="1"/>
              <a:t>*Low power; battery operation for &gt;5years.</a:t>
            </a:r>
          </a:p>
        </p:txBody>
      </p:sp>
      <p:grpSp>
        <p:nvGrpSpPr>
          <p:cNvPr id="2" name="Group 7"/>
          <p:cNvGrpSpPr>
            <a:grpSpLocks/>
          </p:cNvGrpSpPr>
          <p:nvPr/>
        </p:nvGrpSpPr>
        <p:grpSpPr bwMode="auto">
          <a:xfrm>
            <a:off x="4549775" y="5413375"/>
            <a:ext cx="228600" cy="285750"/>
            <a:chOff x="2866" y="3410"/>
            <a:chExt cx="144" cy="180"/>
          </a:xfrm>
        </p:grpSpPr>
        <p:sp>
          <p:nvSpPr>
            <p:cNvPr id="6152" name="AutoShape 8"/>
            <p:cNvSpPr>
              <a:spLocks noChangeArrowheads="1"/>
            </p:cNvSpPr>
            <p:nvPr/>
          </p:nvSpPr>
          <p:spPr bwMode="auto">
            <a:xfrm rot="5400000">
              <a:off x="2886" y="3465"/>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wrap="none" anchor="ctr"/>
            <a:lstStyle/>
            <a:p>
              <a:endParaRPr lang="en-US"/>
            </a:p>
          </p:txBody>
        </p:sp>
        <p:sp>
          <p:nvSpPr>
            <p:cNvPr id="6153" name="AutoShape 9"/>
            <p:cNvSpPr>
              <a:spLocks noChangeArrowheads="1"/>
            </p:cNvSpPr>
            <p:nvPr/>
          </p:nvSpPr>
          <p:spPr bwMode="auto">
            <a:xfrm>
              <a:off x="2866" y="3410"/>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54" name="Line 10"/>
            <p:cNvSpPr>
              <a:spLocks noChangeShapeType="1"/>
            </p:cNvSpPr>
            <p:nvPr/>
          </p:nvSpPr>
          <p:spPr bwMode="auto">
            <a:xfrm>
              <a:off x="2939" y="3410"/>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grpSp>
      <p:sp>
        <p:nvSpPr>
          <p:cNvPr id="6155" name="AutoShape 11"/>
          <p:cNvSpPr>
            <a:spLocks noChangeArrowheads="1"/>
          </p:cNvSpPr>
          <p:nvPr/>
        </p:nvSpPr>
        <p:spPr bwMode="auto">
          <a:xfrm>
            <a:off x="3459163" y="53975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56" name="AutoShape 12"/>
          <p:cNvSpPr>
            <a:spLocks noChangeArrowheads="1"/>
          </p:cNvSpPr>
          <p:nvPr/>
        </p:nvSpPr>
        <p:spPr bwMode="auto">
          <a:xfrm>
            <a:off x="4003675" y="539432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grpSp>
        <p:nvGrpSpPr>
          <p:cNvPr id="3" name="Group 13"/>
          <p:cNvGrpSpPr>
            <a:grpSpLocks/>
          </p:cNvGrpSpPr>
          <p:nvPr/>
        </p:nvGrpSpPr>
        <p:grpSpPr bwMode="auto">
          <a:xfrm>
            <a:off x="5057775" y="5410200"/>
            <a:ext cx="228600" cy="285750"/>
            <a:chOff x="3186" y="3408"/>
            <a:chExt cx="144" cy="180"/>
          </a:xfrm>
        </p:grpSpPr>
        <p:sp>
          <p:nvSpPr>
            <p:cNvPr id="6158" name="AutoShape 14"/>
            <p:cNvSpPr>
              <a:spLocks noChangeArrowheads="1"/>
            </p:cNvSpPr>
            <p:nvPr/>
          </p:nvSpPr>
          <p:spPr bwMode="auto">
            <a:xfrm rot="5400000">
              <a:off x="3206" y="3463"/>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wrap="none" anchor="ctr"/>
            <a:lstStyle/>
            <a:p>
              <a:endParaRPr lang="en-US"/>
            </a:p>
          </p:txBody>
        </p:sp>
        <p:sp>
          <p:nvSpPr>
            <p:cNvPr id="6159" name="AutoShape 15"/>
            <p:cNvSpPr>
              <a:spLocks noChangeArrowheads="1"/>
            </p:cNvSpPr>
            <p:nvPr/>
          </p:nvSpPr>
          <p:spPr bwMode="auto">
            <a:xfrm>
              <a:off x="3186" y="3408"/>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60" name="Line 16"/>
            <p:cNvSpPr>
              <a:spLocks noChangeShapeType="1"/>
            </p:cNvSpPr>
            <p:nvPr/>
          </p:nvSpPr>
          <p:spPr bwMode="auto">
            <a:xfrm>
              <a:off x="3258" y="3408"/>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grpSp>
      <p:sp>
        <p:nvSpPr>
          <p:cNvPr id="6161" name="Oval 17"/>
          <p:cNvSpPr>
            <a:spLocks noChangeArrowheads="1"/>
          </p:cNvSpPr>
          <p:nvPr/>
        </p:nvSpPr>
        <p:spPr bwMode="auto">
          <a:xfrm>
            <a:off x="3708400" y="4668838"/>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62" name="Line 18"/>
          <p:cNvSpPr>
            <a:spLocks noChangeShapeType="1"/>
          </p:cNvSpPr>
          <p:nvPr/>
        </p:nvSpPr>
        <p:spPr bwMode="auto">
          <a:xfrm flipH="1">
            <a:off x="3684588" y="5146675"/>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63" name="Line 19"/>
          <p:cNvSpPr>
            <a:spLocks noChangeShapeType="1"/>
          </p:cNvSpPr>
          <p:nvPr/>
        </p:nvSpPr>
        <p:spPr bwMode="auto">
          <a:xfrm flipH="1">
            <a:off x="4133850" y="5187950"/>
            <a:ext cx="46038"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64" name="Line 20"/>
          <p:cNvSpPr>
            <a:spLocks noChangeShapeType="1"/>
          </p:cNvSpPr>
          <p:nvPr/>
        </p:nvSpPr>
        <p:spPr bwMode="auto">
          <a:xfrm>
            <a:off x="4537075" y="5207000"/>
            <a:ext cx="80963"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65" name="Line 21"/>
          <p:cNvSpPr>
            <a:spLocks noChangeShapeType="1"/>
          </p:cNvSpPr>
          <p:nvPr/>
        </p:nvSpPr>
        <p:spPr bwMode="auto">
          <a:xfrm>
            <a:off x="4860925" y="5124450"/>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66" name="Oval 22"/>
          <p:cNvSpPr>
            <a:spLocks noChangeArrowheads="1"/>
          </p:cNvSpPr>
          <p:nvPr/>
        </p:nvSpPr>
        <p:spPr bwMode="auto">
          <a:xfrm>
            <a:off x="507682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67" name="Line 23"/>
          <p:cNvSpPr>
            <a:spLocks noChangeShapeType="1"/>
          </p:cNvSpPr>
          <p:nvPr/>
        </p:nvSpPr>
        <p:spPr bwMode="auto">
          <a:xfrm flipH="1">
            <a:off x="4643438" y="4292600"/>
            <a:ext cx="650875" cy="431800"/>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68" name="Line 24"/>
          <p:cNvSpPr>
            <a:spLocks noChangeShapeType="1"/>
          </p:cNvSpPr>
          <p:nvPr/>
        </p:nvSpPr>
        <p:spPr bwMode="auto">
          <a:xfrm>
            <a:off x="5868988" y="4292600"/>
            <a:ext cx="647700" cy="360363"/>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69" name="Text Box 25"/>
          <p:cNvSpPr txBox="1">
            <a:spLocks noChangeArrowheads="1"/>
          </p:cNvSpPr>
          <p:nvPr/>
        </p:nvSpPr>
        <p:spPr bwMode="auto">
          <a:xfrm>
            <a:off x="3314700" y="3856038"/>
            <a:ext cx="2409825" cy="5810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2</a:t>
            </a:r>
            <a:r>
              <a:rPr lang="en-US" sz="1600" b="1" baseline="30000"/>
              <a:t>nd</a:t>
            </a:r>
            <a:r>
              <a:rPr lang="en-US" sz="1600" b="1"/>
              <a:t> use case</a:t>
            </a:r>
          </a:p>
          <a:p>
            <a:pPr eaLnBrk="1" hangingPunct="1">
              <a:buClrTx/>
              <a:buFontTx/>
              <a:buNone/>
            </a:pPr>
            <a:r>
              <a:rPr lang="en-US" sz="1600" b="1"/>
              <a:t>Backhaul Network</a:t>
            </a:r>
          </a:p>
        </p:txBody>
      </p:sp>
      <p:sp>
        <p:nvSpPr>
          <p:cNvPr id="6170" name="Text Box 26"/>
          <p:cNvSpPr txBox="1">
            <a:spLocks noChangeArrowheads="1"/>
          </p:cNvSpPr>
          <p:nvPr/>
        </p:nvSpPr>
        <p:spPr bwMode="auto">
          <a:xfrm>
            <a:off x="468313" y="5445125"/>
            <a:ext cx="2735262" cy="82391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eaLnBrk="1" hangingPunct="1">
              <a:buClrTx/>
              <a:buFontTx/>
              <a:buNone/>
            </a:pPr>
            <a:r>
              <a:rPr lang="en-US" sz="1600" b="1"/>
              <a:t>1</a:t>
            </a:r>
            <a:r>
              <a:rPr lang="en-US" sz="1600" b="1" baseline="30000"/>
              <a:t>st</a:t>
            </a:r>
            <a:r>
              <a:rPr lang="en-US" sz="1600" b="1"/>
              <a:t> use case:</a:t>
            </a:r>
          </a:p>
          <a:p>
            <a:pPr eaLnBrk="1" hangingPunct="1">
              <a:buClrTx/>
              <a:buFontTx/>
              <a:buNone/>
            </a:pPr>
            <a:r>
              <a:rPr lang="en-US" sz="1600" b="1"/>
              <a:t>Wireless Remote I/O</a:t>
            </a:r>
          </a:p>
          <a:p>
            <a:pPr eaLnBrk="1" hangingPunct="1">
              <a:buClrTx/>
              <a:buFontTx/>
              <a:buNone/>
            </a:pPr>
            <a:r>
              <a:rPr lang="en-US" sz="1600" b="1"/>
              <a:t>*Aggregate many I/O points</a:t>
            </a:r>
          </a:p>
        </p:txBody>
      </p:sp>
      <p:grpSp>
        <p:nvGrpSpPr>
          <p:cNvPr id="4" name="Group 27"/>
          <p:cNvGrpSpPr>
            <a:grpSpLocks/>
          </p:cNvGrpSpPr>
          <p:nvPr/>
        </p:nvGrpSpPr>
        <p:grpSpPr bwMode="auto">
          <a:xfrm>
            <a:off x="7032625" y="5391150"/>
            <a:ext cx="228600" cy="285750"/>
            <a:chOff x="4430" y="3396"/>
            <a:chExt cx="144" cy="180"/>
          </a:xfrm>
        </p:grpSpPr>
        <p:sp>
          <p:nvSpPr>
            <p:cNvPr id="6172" name="AutoShape 28"/>
            <p:cNvSpPr>
              <a:spLocks noChangeArrowheads="1"/>
            </p:cNvSpPr>
            <p:nvPr/>
          </p:nvSpPr>
          <p:spPr bwMode="auto">
            <a:xfrm rot="5400000">
              <a:off x="4450" y="3451"/>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wrap="none" anchor="ctr"/>
            <a:lstStyle/>
            <a:p>
              <a:endParaRPr lang="en-US"/>
            </a:p>
          </p:txBody>
        </p:sp>
        <p:sp>
          <p:nvSpPr>
            <p:cNvPr id="6173" name="AutoShape 29"/>
            <p:cNvSpPr>
              <a:spLocks noChangeArrowheads="1"/>
            </p:cNvSpPr>
            <p:nvPr/>
          </p:nvSpPr>
          <p:spPr bwMode="auto">
            <a:xfrm>
              <a:off x="4430" y="3396"/>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74" name="Line 30"/>
            <p:cNvSpPr>
              <a:spLocks noChangeShapeType="1"/>
            </p:cNvSpPr>
            <p:nvPr/>
          </p:nvSpPr>
          <p:spPr bwMode="auto">
            <a:xfrm>
              <a:off x="4503" y="3396"/>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grpSp>
      <p:sp>
        <p:nvSpPr>
          <p:cNvPr id="6175" name="AutoShape 31"/>
          <p:cNvSpPr>
            <a:spLocks noChangeArrowheads="1"/>
          </p:cNvSpPr>
          <p:nvPr/>
        </p:nvSpPr>
        <p:spPr bwMode="auto">
          <a:xfrm>
            <a:off x="5942013" y="5375275"/>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76" name="AutoShape 32"/>
          <p:cNvSpPr>
            <a:spLocks noChangeArrowheads="1"/>
          </p:cNvSpPr>
          <p:nvPr/>
        </p:nvSpPr>
        <p:spPr bwMode="auto">
          <a:xfrm>
            <a:off x="6486525" y="5372100"/>
            <a:ext cx="285750" cy="285750"/>
          </a:xfrm>
          <a:prstGeom prst="flowChartSummingJunction">
            <a:avLst/>
          </a:prstGeom>
          <a:noFill/>
          <a:ln w="2844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grpSp>
        <p:nvGrpSpPr>
          <p:cNvPr id="5" name="Group 33"/>
          <p:cNvGrpSpPr>
            <a:grpSpLocks/>
          </p:cNvGrpSpPr>
          <p:nvPr/>
        </p:nvGrpSpPr>
        <p:grpSpPr bwMode="auto">
          <a:xfrm>
            <a:off x="7540625" y="5387975"/>
            <a:ext cx="228600" cy="285750"/>
            <a:chOff x="4750" y="3394"/>
            <a:chExt cx="144" cy="180"/>
          </a:xfrm>
        </p:grpSpPr>
        <p:sp>
          <p:nvSpPr>
            <p:cNvPr id="6178" name="AutoShape 34"/>
            <p:cNvSpPr>
              <a:spLocks noChangeArrowheads="1"/>
            </p:cNvSpPr>
            <p:nvPr/>
          </p:nvSpPr>
          <p:spPr bwMode="auto">
            <a:xfrm rot="5400000">
              <a:off x="4770" y="3449"/>
              <a:ext cx="109" cy="145"/>
            </a:xfrm>
            <a:prstGeom prst="flowChartCollate">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rot="10800000" wrap="none" anchor="ctr"/>
            <a:lstStyle/>
            <a:p>
              <a:endParaRPr lang="en-US"/>
            </a:p>
          </p:txBody>
        </p:sp>
        <p:sp>
          <p:nvSpPr>
            <p:cNvPr id="6179" name="AutoShape 35"/>
            <p:cNvSpPr>
              <a:spLocks noChangeArrowheads="1"/>
            </p:cNvSpPr>
            <p:nvPr/>
          </p:nvSpPr>
          <p:spPr bwMode="auto">
            <a:xfrm>
              <a:off x="4750" y="3394"/>
              <a:ext cx="145" cy="36"/>
            </a:xfrm>
            <a:prstGeom prst="flowChartProcess">
              <a:avLst/>
            </a:prstGeom>
            <a:solidFill>
              <a:srgbClr val="000000"/>
            </a:solidFill>
            <a:ln w="1260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80" name="Line 36"/>
            <p:cNvSpPr>
              <a:spLocks noChangeShapeType="1"/>
            </p:cNvSpPr>
            <p:nvPr/>
          </p:nvSpPr>
          <p:spPr bwMode="auto">
            <a:xfrm>
              <a:off x="4823" y="3394"/>
              <a:ext cx="1" cy="109"/>
            </a:xfrm>
            <a:prstGeom prst="line">
              <a:avLst/>
            </a:prstGeom>
            <a:noFill/>
            <a:ln w="3816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grpSp>
      <p:sp>
        <p:nvSpPr>
          <p:cNvPr id="6181" name="Oval 37"/>
          <p:cNvSpPr>
            <a:spLocks noChangeArrowheads="1"/>
          </p:cNvSpPr>
          <p:nvPr/>
        </p:nvSpPr>
        <p:spPr bwMode="auto">
          <a:xfrm>
            <a:off x="6180138" y="4652963"/>
            <a:ext cx="1368425" cy="528637"/>
          </a:xfrm>
          <a:prstGeom prst="ellipse">
            <a:avLst/>
          </a:prstGeom>
          <a:solidFill>
            <a:srgbClr val="FFFF66"/>
          </a:soli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15.4g-11ah</a:t>
            </a:r>
          </a:p>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Router</a:t>
            </a:r>
          </a:p>
        </p:txBody>
      </p:sp>
      <p:sp>
        <p:nvSpPr>
          <p:cNvPr id="6182" name="Line 38"/>
          <p:cNvSpPr>
            <a:spLocks noChangeShapeType="1"/>
          </p:cNvSpPr>
          <p:nvPr/>
        </p:nvSpPr>
        <p:spPr bwMode="auto">
          <a:xfrm flipH="1">
            <a:off x="6156325" y="5130800"/>
            <a:ext cx="206375" cy="200025"/>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83" name="Line 39"/>
          <p:cNvSpPr>
            <a:spLocks noChangeShapeType="1"/>
          </p:cNvSpPr>
          <p:nvPr/>
        </p:nvSpPr>
        <p:spPr bwMode="auto">
          <a:xfrm flipH="1">
            <a:off x="6605588" y="5172075"/>
            <a:ext cx="46037" cy="15398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84" name="Line 40"/>
          <p:cNvSpPr>
            <a:spLocks noChangeShapeType="1"/>
          </p:cNvSpPr>
          <p:nvPr/>
        </p:nvSpPr>
        <p:spPr bwMode="auto">
          <a:xfrm>
            <a:off x="7008813" y="5191125"/>
            <a:ext cx="80962" cy="134938"/>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85" name="Line 41"/>
          <p:cNvSpPr>
            <a:spLocks noChangeShapeType="1"/>
          </p:cNvSpPr>
          <p:nvPr/>
        </p:nvSpPr>
        <p:spPr bwMode="auto">
          <a:xfrm>
            <a:off x="7332663" y="5108575"/>
            <a:ext cx="273050" cy="233363"/>
          </a:xfrm>
          <a:prstGeom prst="line">
            <a:avLst/>
          </a:prstGeom>
          <a:noFill/>
          <a:ln w="28440">
            <a:solidFill>
              <a:srgbClr val="0000FF"/>
            </a:solidFill>
            <a:prstDash val="sysDot"/>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86" name="Oval 42"/>
          <p:cNvSpPr>
            <a:spLocks noChangeArrowheads="1"/>
          </p:cNvSpPr>
          <p:nvPr/>
        </p:nvSpPr>
        <p:spPr bwMode="auto">
          <a:xfrm>
            <a:off x="1260475" y="3716338"/>
            <a:ext cx="1008063" cy="579437"/>
          </a:xfrm>
          <a:prstGeom prst="ellipse">
            <a:avLst/>
          </a:prstGeom>
          <a:solidFill>
            <a:srgbClr val="FFCCFF"/>
          </a:solidFill>
          <a:ln w="936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lIns="90000" tIns="46800" rIns="90000" bIns="46800" anchor="ctr"/>
          <a:lstStyle/>
          <a:p>
            <a:pPr algn="ctr" eaLnBrk="1" hangingPunct="1">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b="1">
                <a:solidFill>
                  <a:srgbClr val="000000"/>
                </a:solidFill>
              </a:rPr>
              <a:t>11ah AP</a:t>
            </a:r>
          </a:p>
        </p:txBody>
      </p:sp>
      <p:sp>
        <p:nvSpPr>
          <p:cNvPr id="6187" name="Line 43"/>
          <p:cNvSpPr>
            <a:spLocks noChangeShapeType="1"/>
          </p:cNvSpPr>
          <p:nvPr/>
        </p:nvSpPr>
        <p:spPr bwMode="auto">
          <a:xfrm>
            <a:off x="2125663" y="4221163"/>
            <a:ext cx="287337"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88" name="Line 44"/>
          <p:cNvSpPr>
            <a:spLocks noChangeShapeType="1"/>
          </p:cNvSpPr>
          <p:nvPr/>
        </p:nvSpPr>
        <p:spPr bwMode="auto">
          <a:xfrm flipH="1">
            <a:off x="1114425" y="4221163"/>
            <a:ext cx="292100" cy="360362"/>
          </a:xfrm>
          <a:prstGeom prst="line">
            <a:avLst/>
          </a:prstGeom>
          <a:noFill/>
          <a:ln w="28440">
            <a:solidFill>
              <a:srgbClr val="FF3300"/>
            </a:solidFill>
            <a:prstDash val="dash"/>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89" name="Oval 45"/>
          <p:cNvSpPr>
            <a:spLocks noChangeArrowheads="1"/>
          </p:cNvSpPr>
          <p:nvPr/>
        </p:nvSpPr>
        <p:spPr bwMode="auto">
          <a:xfrm>
            <a:off x="1908175" y="3141663"/>
            <a:ext cx="3744913" cy="431800"/>
          </a:xfrm>
          <a:prstGeom prst="ellipse">
            <a:avLst/>
          </a:prstGeom>
          <a:noFill/>
          <a:ln w="28440">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190" name="Line 46"/>
          <p:cNvSpPr>
            <a:spLocks noChangeShapeType="1"/>
          </p:cNvSpPr>
          <p:nvPr/>
        </p:nvSpPr>
        <p:spPr bwMode="auto">
          <a:xfrm flipV="1">
            <a:off x="1981200" y="3498850"/>
            <a:ext cx="215900" cy="219075"/>
          </a:xfrm>
          <a:prstGeom prst="line">
            <a:avLst/>
          </a:prstGeom>
          <a:noFill/>
          <a:ln w="2844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91" name="Line 47"/>
          <p:cNvSpPr>
            <a:spLocks noChangeShapeType="1"/>
          </p:cNvSpPr>
          <p:nvPr/>
        </p:nvSpPr>
        <p:spPr bwMode="auto">
          <a:xfrm flipH="1" flipV="1">
            <a:off x="5291138" y="3498850"/>
            <a:ext cx="219075" cy="219075"/>
          </a:xfrm>
          <a:prstGeom prst="line">
            <a:avLst/>
          </a:prstGeom>
          <a:noFill/>
          <a:ln w="2844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192" name="Text Box 48"/>
          <p:cNvSpPr txBox="1">
            <a:spLocks noChangeArrowheads="1"/>
          </p:cNvSpPr>
          <p:nvPr/>
        </p:nvSpPr>
        <p:spPr bwMode="auto">
          <a:xfrm>
            <a:off x="2700338" y="3213100"/>
            <a:ext cx="1944687" cy="336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lgn="ctr">
              <a:spcBef>
                <a:spcPts val="1000"/>
              </a:spcBef>
              <a:buClrTx/>
              <a:buFontTx/>
              <a:buNone/>
            </a:pPr>
            <a:r>
              <a:rPr lang="en-US" sz="1600"/>
              <a:t>Backbone network</a:t>
            </a:r>
          </a:p>
        </p:txBody>
      </p:sp>
      <p:sp>
        <p:nvSpPr>
          <p:cNvPr id="6193" name="Line 49"/>
          <p:cNvSpPr>
            <a:spLocks noChangeShapeType="1"/>
          </p:cNvSpPr>
          <p:nvPr/>
        </p:nvSpPr>
        <p:spPr bwMode="auto">
          <a:xfrm>
            <a:off x="5653088" y="3357563"/>
            <a:ext cx="360362" cy="1587"/>
          </a:xfrm>
          <a:prstGeom prst="line">
            <a:avLst/>
          </a:prstGeom>
          <a:noFill/>
          <a:ln w="2844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pic>
        <p:nvPicPr>
          <p:cNvPr id="6194" name="Picture 50"/>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13450" y="2997200"/>
            <a:ext cx="188913" cy="57626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6195" name="Picture 5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02363" y="2997200"/>
            <a:ext cx="188912" cy="57626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6196" name="Picture 5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73813" y="2997200"/>
            <a:ext cx="188912" cy="57626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6197" name="Picture 5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62725" y="2997200"/>
            <a:ext cx="188913" cy="57626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6198" name="Text Box 54"/>
          <p:cNvSpPr txBox="1">
            <a:spLocks noChangeArrowheads="1"/>
          </p:cNvSpPr>
          <p:nvPr/>
        </p:nvSpPr>
        <p:spPr bwMode="auto">
          <a:xfrm>
            <a:off x="6661150" y="2997200"/>
            <a:ext cx="2339975" cy="5207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buClrTx/>
              <a:buFontTx/>
              <a:buNone/>
            </a:pPr>
            <a:r>
              <a:rPr lang="en-US" sz="1400"/>
              <a:t>Control Stations</a:t>
            </a:r>
          </a:p>
          <a:p>
            <a:pPr>
              <a:buClrTx/>
              <a:buFontTx/>
              <a:buNone/>
            </a:pPr>
            <a:r>
              <a:rPr lang="en-US" sz="1400"/>
              <a:t>*Execute Feedback Control</a:t>
            </a:r>
          </a:p>
        </p:txBody>
      </p:sp>
      <p:sp>
        <p:nvSpPr>
          <p:cNvPr id="6199" name="Rectangle 55"/>
          <p:cNvSpPr>
            <a:spLocks noChangeArrowheads="1"/>
          </p:cNvSpPr>
          <p:nvPr/>
        </p:nvSpPr>
        <p:spPr bwMode="auto">
          <a:xfrm>
            <a:off x="684213"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200" name="Line 56"/>
          <p:cNvSpPr>
            <a:spLocks noChangeShapeType="1"/>
          </p:cNvSpPr>
          <p:nvPr/>
        </p:nvSpPr>
        <p:spPr bwMode="auto">
          <a:xfrm>
            <a:off x="8286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1" name="Line 57"/>
          <p:cNvSpPr>
            <a:spLocks noChangeShapeType="1"/>
          </p:cNvSpPr>
          <p:nvPr/>
        </p:nvSpPr>
        <p:spPr bwMode="auto">
          <a:xfrm>
            <a:off x="973138"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2" name="Line 58"/>
          <p:cNvSpPr>
            <a:spLocks noChangeShapeType="1"/>
          </p:cNvSpPr>
          <p:nvPr/>
        </p:nvSpPr>
        <p:spPr bwMode="auto">
          <a:xfrm>
            <a:off x="111601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3" name="Line 59"/>
          <p:cNvSpPr>
            <a:spLocks noChangeShapeType="1"/>
          </p:cNvSpPr>
          <p:nvPr/>
        </p:nvSpPr>
        <p:spPr bwMode="auto">
          <a:xfrm>
            <a:off x="126047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4" name="Rectangle 60"/>
          <p:cNvSpPr>
            <a:spLocks noChangeArrowheads="1"/>
          </p:cNvSpPr>
          <p:nvPr/>
        </p:nvSpPr>
        <p:spPr bwMode="auto">
          <a:xfrm>
            <a:off x="2197100" y="4581525"/>
            <a:ext cx="720725" cy="360363"/>
          </a:xfrm>
          <a:prstGeom prst="rect">
            <a:avLst/>
          </a:prstGeom>
          <a:solidFill>
            <a:srgbClr val="EAEAEA"/>
          </a:solidFill>
          <a:ln w="19080">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US"/>
          </a:p>
        </p:txBody>
      </p:sp>
      <p:sp>
        <p:nvSpPr>
          <p:cNvPr id="6205" name="Line 61"/>
          <p:cNvSpPr>
            <a:spLocks noChangeShapeType="1"/>
          </p:cNvSpPr>
          <p:nvPr/>
        </p:nvSpPr>
        <p:spPr bwMode="auto">
          <a:xfrm>
            <a:off x="23415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6" name="Line 62"/>
          <p:cNvSpPr>
            <a:spLocks noChangeShapeType="1"/>
          </p:cNvSpPr>
          <p:nvPr/>
        </p:nvSpPr>
        <p:spPr bwMode="auto">
          <a:xfrm>
            <a:off x="2486025"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7" name="Line 63"/>
          <p:cNvSpPr>
            <a:spLocks noChangeShapeType="1"/>
          </p:cNvSpPr>
          <p:nvPr/>
        </p:nvSpPr>
        <p:spPr bwMode="auto">
          <a:xfrm>
            <a:off x="2628900" y="4581525"/>
            <a:ext cx="1588"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8" name="Line 64"/>
          <p:cNvSpPr>
            <a:spLocks noChangeShapeType="1"/>
          </p:cNvSpPr>
          <p:nvPr/>
        </p:nvSpPr>
        <p:spPr bwMode="auto">
          <a:xfrm>
            <a:off x="2773363" y="4581525"/>
            <a:ext cx="1587" cy="360363"/>
          </a:xfrm>
          <a:prstGeom prst="line">
            <a:avLst/>
          </a:prstGeom>
          <a:noFill/>
          <a:ln w="12600">
            <a:solidFill>
              <a:srgbClr val="000000"/>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09" name="Line 65"/>
          <p:cNvSpPr>
            <a:spLocks noChangeShapeType="1"/>
          </p:cNvSpPr>
          <p:nvPr/>
        </p:nvSpPr>
        <p:spPr bwMode="auto">
          <a:xfrm>
            <a:off x="7572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0" name="Line 66"/>
          <p:cNvSpPr>
            <a:spLocks noChangeShapeType="1"/>
          </p:cNvSpPr>
          <p:nvPr/>
        </p:nvSpPr>
        <p:spPr bwMode="auto">
          <a:xfrm>
            <a:off x="9001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1" name="Line 67"/>
          <p:cNvSpPr>
            <a:spLocks noChangeShapeType="1"/>
          </p:cNvSpPr>
          <p:nvPr/>
        </p:nvSpPr>
        <p:spPr bwMode="auto">
          <a:xfrm>
            <a:off x="10445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2" name="Line 68"/>
          <p:cNvSpPr>
            <a:spLocks noChangeShapeType="1"/>
          </p:cNvSpPr>
          <p:nvPr/>
        </p:nvSpPr>
        <p:spPr bwMode="auto">
          <a:xfrm>
            <a:off x="11890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3" name="Line 69"/>
          <p:cNvSpPr>
            <a:spLocks noChangeShapeType="1"/>
          </p:cNvSpPr>
          <p:nvPr/>
        </p:nvSpPr>
        <p:spPr bwMode="auto">
          <a:xfrm>
            <a:off x="13335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4" name="Line 70"/>
          <p:cNvSpPr>
            <a:spLocks noChangeShapeType="1"/>
          </p:cNvSpPr>
          <p:nvPr/>
        </p:nvSpPr>
        <p:spPr bwMode="auto">
          <a:xfrm>
            <a:off x="22685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5" name="Line 71"/>
          <p:cNvSpPr>
            <a:spLocks noChangeShapeType="1"/>
          </p:cNvSpPr>
          <p:nvPr/>
        </p:nvSpPr>
        <p:spPr bwMode="auto">
          <a:xfrm>
            <a:off x="2411413"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6" name="Line 72"/>
          <p:cNvSpPr>
            <a:spLocks noChangeShapeType="1"/>
          </p:cNvSpPr>
          <p:nvPr/>
        </p:nvSpPr>
        <p:spPr bwMode="auto">
          <a:xfrm>
            <a:off x="2555875"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7" name="Line 73"/>
          <p:cNvSpPr>
            <a:spLocks noChangeShapeType="1"/>
          </p:cNvSpPr>
          <p:nvPr/>
        </p:nvSpPr>
        <p:spPr bwMode="auto">
          <a:xfrm>
            <a:off x="2700338" y="4941888"/>
            <a:ext cx="1587"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8" name="Line 74"/>
          <p:cNvSpPr>
            <a:spLocks noChangeShapeType="1"/>
          </p:cNvSpPr>
          <p:nvPr/>
        </p:nvSpPr>
        <p:spPr bwMode="auto">
          <a:xfrm>
            <a:off x="2844800" y="4941888"/>
            <a:ext cx="1588" cy="288925"/>
          </a:xfrm>
          <a:prstGeom prst="line">
            <a:avLst/>
          </a:prstGeom>
          <a:noFill/>
          <a:ln w="12600">
            <a:solidFill>
              <a:srgbClr val="000000"/>
            </a:solidFill>
            <a:miter lim="800000"/>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endParaRPr lang="en-US"/>
          </a:p>
        </p:txBody>
      </p:sp>
      <p:sp>
        <p:nvSpPr>
          <p:cNvPr id="6219" name="Text Box 75"/>
          <p:cNvSpPr txBox="1">
            <a:spLocks noChangeArrowheads="1"/>
          </p:cNvSpPr>
          <p:nvPr/>
        </p:nvSpPr>
        <p:spPr bwMode="auto">
          <a:xfrm>
            <a:off x="395288" y="5243513"/>
            <a:ext cx="1439862" cy="24606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
        <p:nvSpPr>
          <p:cNvPr id="6220" name="Text Box 76"/>
          <p:cNvSpPr txBox="1">
            <a:spLocks noChangeArrowheads="1"/>
          </p:cNvSpPr>
          <p:nvPr/>
        </p:nvSpPr>
        <p:spPr bwMode="auto">
          <a:xfrm>
            <a:off x="1835150" y="5229225"/>
            <a:ext cx="1439863" cy="2460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Times New Roman" pitchFamily="16" charset="0"/>
                <a:ea typeface="ＭＳ Ｐゴシック" charset="-128"/>
              </a:defRPr>
            </a:lvl9pPr>
          </a:lstStyle>
          <a:p>
            <a:pPr>
              <a:spcBef>
                <a:spcPts val="625"/>
              </a:spcBef>
              <a:buClrTx/>
              <a:buFontTx/>
              <a:buNone/>
            </a:pPr>
            <a:r>
              <a:rPr lang="en-US" sz="1000"/>
              <a:t>Analog I/O, Digital I/O</a:t>
            </a:r>
          </a:p>
        </p:txBody>
      </p:sp>
      <p:sp>
        <p:nvSpPr>
          <p:cNvPr id="81"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3916105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Case 3 : Extended </a:t>
            </a:r>
            <a:r>
              <a:rPr lang="en-US" dirty="0" smtClean="0"/>
              <a:t>range Wi-Fi</a:t>
            </a:r>
            <a:endParaRPr lang="en-US" dirty="0"/>
          </a:p>
        </p:txBody>
      </p:sp>
      <p:sp>
        <p:nvSpPr>
          <p:cNvPr id="3" name="Content Placeholder 2"/>
          <p:cNvSpPr>
            <a:spLocks noGrp="1"/>
          </p:cNvSpPr>
          <p:nvPr>
            <p:ph idx="1"/>
          </p:nvPr>
        </p:nvSpPr>
        <p:spPr/>
        <p:txBody>
          <a:bodyPr/>
          <a:lstStyle/>
          <a:p>
            <a:pPr marL="609600" indent="-609600"/>
            <a:r>
              <a:rPr lang="en-US" sz="2000" dirty="0"/>
              <a:t>11/243r0	Outdoor extended range </a:t>
            </a:r>
            <a:r>
              <a:rPr lang="en-US" sz="2000" dirty="0" smtClean="0"/>
              <a:t>hotspot</a:t>
            </a:r>
          </a:p>
          <a:p>
            <a:pPr marL="609600" indent="-609600"/>
            <a:r>
              <a:rPr lang="en-US" sz="2000" dirty="0" smtClean="0"/>
              <a:t>11/244r1	Outdoor Wi-Fi for cellular traffic offloading</a:t>
            </a:r>
          </a:p>
          <a:p>
            <a:pPr marL="609600" indent="-609600"/>
            <a:endParaRPr lang="en-US" sz="2000" dirty="0"/>
          </a:p>
          <a:p>
            <a:pPr marL="609600" indent="-609600">
              <a:buNone/>
            </a:pPr>
            <a:endParaRPr lang="en-US" sz="2000"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688640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Use Case 3a : Extended Range Hot Spot</a:t>
            </a:r>
          </a:p>
        </p:txBody>
      </p:sp>
      <p:sp>
        <p:nvSpPr>
          <p:cNvPr id="4099" name="Content Placeholder 2"/>
          <p:cNvSpPr>
            <a:spLocks noGrp="1"/>
          </p:cNvSpPr>
          <p:nvPr>
            <p:ph idx="1"/>
          </p:nvPr>
        </p:nvSpPr>
        <p:spPr>
          <a:xfrm>
            <a:off x="685800" y="1676400"/>
            <a:ext cx="7772400" cy="4724400"/>
          </a:xfrm>
        </p:spPr>
        <p:txBody>
          <a:bodyPr/>
          <a:lstStyle/>
          <a:p>
            <a:r>
              <a:rPr lang="en-US" smtClean="0"/>
              <a:t>WiFi is being increasingly used for hotzone/hotspot applications around the world</a:t>
            </a:r>
          </a:p>
          <a:p>
            <a:endParaRPr lang="en-US" smtClean="0"/>
          </a:p>
          <a:p>
            <a:r>
              <a:rPr lang="en-US" smtClean="0"/>
              <a:t>These application can benefit from extended range enabled by use of lower frequency bands</a:t>
            </a:r>
          </a:p>
          <a:p>
            <a:endParaRPr lang="en-US" smtClean="0"/>
          </a:p>
          <a:p>
            <a:r>
              <a:rPr lang="en-US" smtClean="0"/>
              <a:t>Typical scenarios may include: </a:t>
            </a:r>
          </a:p>
          <a:p>
            <a:pPr lvl="1"/>
            <a:r>
              <a:rPr lang="en-US" smtClean="0"/>
              <a:t>Extended home coverage</a:t>
            </a:r>
          </a:p>
          <a:p>
            <a:pPr lvl="1"/>
            <a:r>
              <a:rPr lang="en-US" smtClean="0"/>
              <a:t>Campus wide coverage </a:t>
            </a:r>
          </a:p>
          <a:p>
            <a:pPr lvl="1"/>
            <a:r>
              <a:rPr lang="en-US" smtClean="0"/>
              <a:t>Shopping malls </a:t>
            </a:r>
          </a:p>
          <a:p>
            <a:endParaRPr lang="en-US" smtClean="0"/>
          </a:p>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410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0E898B3C-90F0-4555-A178-BCBB2A454E19}" type="slidenum">
              <a:rPr lang="en-US" smtClean="0"/>
              <a:pPr/>
              <a:t>22</a:t>
            </a:fld>
            <a:endParaRPr lang="en-US" smtClean="0"/>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3259317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Use Case 3a : Outdoor Extended Range Hot Spot : Requirements</a:t>
            </a:r>
          </a:p>
        </p:txBody>
      </p:sp>
      <p:sp>
        <p:nvSpPr>
          <p:cNvPr id="5123" name="Content Placeholder 2"/>
          <p:cNvSpPr>
            <a:spLocks noGrp="1"/>
          </p:cNvSpPr>
          <p:nvPr>
            <p:ph idx="1"/>
          </p:nvPr>
        </p:nvSpPr>
        <p:spPr>
          <a:xfrm>
            <a:off x="685800" y="1676400"/>
            <a:ext cx="7772400" cy="4724400"/>
          </a:xfrm>
        </p:spPr>
        <p:txBody>
          <a:bodyPr/>
          <a:lstStyle/>
          <a:p>
            <a:endParaRPr lang="en-US" smtClean="0"/>
          </a:p>
          <a:p>
            <a:endParaRPr lang="en-US" smtClean="0"/>
          </a:p>
          <a:p>
            <a:endParaRPr lang="en-US" smtClean="0"/>
          </a:p>
          <a:p>
            <a:pPr lvl="2"/>
            <a:endParaRPr lang="en-US" smtClean="0"/>
          </a:p>
        </p:txBody>
      </p:sp>
      <p:sp>
        <p:nvSpPr>
          <p:cNvPr id="6148" name="Date Placeholder 3"/>
          <p:cNvSpPr>
            <a:spLocks noGrp="1"/>
          </p:cNvSpPr>
          <p:nvPr>
            <p:ph type="dt" sz="quarter" idx="10"/>
          </p:nvPr>
        </p:nvSpPr>
        <p:spPr/>
        <p:txBody>
          <a:bodyPr/>
          <a:lstStyle/>
          <a:p>
            <a:pPr>
              <a:defRPr/>
            </a:pPr>
            <a:r>
              <a:rPr lang="en-US" smtClean="0"/>
              <a:t>March 2011</a:t>
            </a:r>
            <a:endParaRPr lang="en-US"/>
          </a:p>
        </p:txBody>
      </p:sp>
      <p:sp>
        <p:nvSpPr>
          <p:cNvPr id="512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itchFamily="16" charset="0"/>
                <a:cs typeface="Arial" charset="0"/>
              </a:defRPr>
            </a:lvl1pPr>
            <a:lvl2pPr marL="742950" indent="-285750" eaLnBrk="0" hangingPunct="0">
              <a:defRPr sz="1200">
                <a:solidFill>
                  <a:schemeClr val="tx1"/>
                </a:solidFill>
                <a:latin typeface="Times New Roman" pitchFamily="16" charset="0"/>
                <a:cs typeface="Arial" charset="0"/>
              </a:defRPr>
            </a:lvl2pPr>
            <a:lvl3pPr marL="1143000" indent="-228600" eaLnBrk="0" hangingPunct="0">
              <a:defRPr sz="1200">
                <a:solidFill>
                  <a:schemeClr val="tx1"/>
                </a:solidFill>
                <a:latin typeface="Times New Roman" pitchFamily="16" charset="0"/>
                <a:cs typeface="Arial" charset="0"/>
              </a:defRPr>
            </a:lvl3pPr>
            <a:lvl4pPr marL="1600200" indent="-228600" eaLnBrk="0" hangingPunct="0">
              <a:defRPr sz="1200">
                <a:solidFill>
                  <a:schemeClr val="tx1"/>
                </a:solidFill>
                <a:latin typeface="Times New Roman" pitchFamily="16" charset="0"/>
                <a:cs typeface="Arial" charset="0"/>
              </a:defRPr>
            </a:lvl4pPr>
            <a:lvl5pPr marL="2057400" indent="-228600" eaLnBrk="0" hangingPunct="0">
              <a:defRPr sz="1200">
                <a:solidFill>
                  <a:schemeClr val="tx1"/>
                </a:solidFill>
                <a:latin typeface="Times New Roman" pitchFamily="16"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6"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6"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6"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6" charset="0"/>
                <a:cs typeface="Arial" charset="0"/>
              </a:defRPr>
            </a:lvl9pPr>
          </a:lstStyle>
          <a:p>
            <a:r>
              <a:rPr lang="en-US" smtClean="0"/>
              <a:t>Slide </a:t>
            </a:r>
            <a:fld id="{69CBD7A9-6B79-498B-942C-DC62B8A137AF}" type="slidenum">
              <a:rPr lang="en-US" smtClean="0"/>
              <a:pPr/>
              <a:t>23</a:t>
            </a:fld>
            <a:endParaRPr lang="en-US" smtClean="0"/>
          </a:p>
        </p:txBody>
      </p:sp>
      <p:graphicFrame>
        <p:nvGraphicFramePr>
          <p:cNvPr id="7" name="Group 68"/>
          <p:cNvGraphicFramePr>
            <a:graphicFrameLocks/>
          </p:cNvGraphicFramePr>
          <p:nvPr/>
        </p:nvGraphicFramePr>
        <p:xfrm>
          <a:off x="685800" y="1773238"/>
          <a:ext cx="7772400" cy="4398978"/>
        </p:xfrm>
        <a:graphic>
          <a:graphicData uri="http://schemas.openxmlformats.org/drawingml/2006/table">
            <a:tbl>
              <a:tblPr/>
              <a:tblGrid>
                <a:gridCol w="622300"/>
                <a:gridCol w="3484563"/>
                <a:gridCol w="3665537"/>
              </a:tblGrid>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Urban, Sub-urban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Send/receive (monitor &amp; feedback)</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Data </a:t>
                      </a: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rate (Aggregate BSS PHY rate)</a:t>
                      </a:r>
                      <a:endPar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Up to 10 </a:t>
                      </a: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Mbps</a:t>
                      </a:r>
                      <a:endPar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Pedestrian</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Burst/permanent</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Security requirement</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High</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50, AP: 1</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fixed, AP: fixed</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STA/AP elevation</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8" charset="0"/>
                          <a:ea typeface="ＭＳ Ｐゴシック" pitchFamily="34" charset="-128"/>
                        </a:rPr>
                        <a:t>STA: 1-2m, AP: 5-10m</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8918032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ja-JP" dirty="0" smtClean="0"/>
              <a:t>Use Case 3b : Outdoor Wi-Fi for cellular traffic offloading Motivation</a:t>
            </a:r>
          </a:p>
        </p:txBody>
      </p:sp>
      <p:sp>
        <p:nvSpPr>
          <p:cNvPr id="6148" name="Rectangle 3"/>
          <p:cNvSpPr>
            <a:spLocks noGrp="1" noChangeArrowheads="1"/>
          </p:cNvSpPr>
          <p:nvPr>
            <p:ph type="body" idx="1"/>
          </p:nvPr>
        </p:nvSpPr>
        <p:spPr>
          <a:xfrm>
            <a:off x="685800" y="1905000"/>
            <a:ext cx="7772400" cy="4191000"/>
          </a:xfrm>
        </p:spPr>
        <p:txBody>
          <a:bodyPr/>
          <a:lstStyle/>
          <a:p>
            <a:pPr algn="just"/>
            <a:r>
              <a:rPr lang="en-US" altLang="ja-JP" dirty="0" smtClean="0"/>
              <a:t>Traffic offloading by 802.11 WLAN is considered as good solution of mobile traffic explosion</a:t>
            </a:r>
          </a:p>
          <a:p>
            <a:pPr algn="just"/>
            <a:r>
              <a:rPr lang="en-US" altLang="ja-JP" dirty="0" smtClean="0"/>
              <a:t>However, current 802.11(a, g, n, ac) WLAN have short coverage and assume indoor environment</a:t>
            </a:r>
          </a:p>
          <a:p>
            <a:pPr algn="just"/>
            <a:r>
              <a:rPr lang="en-US" altLang="ja-JP" dirty="0" err="1" smtClean="0"/>
              <a:t>TGah</a:t>
            </a:r>
            <a:r>
              <a:rPr lang="en-US" altLang="ja-JP" dirty="0" smtClean="0"/>
              <a:t> has large coverage (~1km), so it can be used for mobile traffic offloading in outdoor environment</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 xmlns:p14="http://schemas.microsoft.com/office/powerpoint/2010/main" val="4172852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kumimoji="1">
                <a:solidFill>
                  <a:srgbClr val="A70164"/>
                </a:solidFill>
                <a:latin typeface="Times New Roman" pitchFamily="16" charset="0"/>
                <a:ea typeface="MS PGothic" pitchFamily="34" charset="-128"/>
              </a:defRPr>
            </a:lvl1pPr>
            <a:lvl2pPr marL="742950" indent="-285750" eaLnBrk="0" hangingPunct="0">
              <a:defRPr kumimoji="1">
                <a:solidFill>
                  <a:srgbClr val="A70164"/>
                </a:solidFill>
                <a:latin typeface="Times New Roman" pitchFamily="16" charset="0"/>
                <a:ea typeface="MS PGothic" pitchFamily="34" charset="-128"/>
              </a:defRPr>
            </a:lvl2pPr>
            <a:lvl3pPr marL="1143000" indent="-228600" eaLnBrk="0" hangingPunct="0">
              <a:defRPr kumimoji="1">
                <a:solidFill>
                  <a:srgbClr val="A70164"/>
                </a:solidFill>
                <a:latin typeface="Times New Roman" pitchFamily="16" charset="0"/>
                <a:ea typeface="MS PGothic" pitchFamily="34" charset="-128"/>
              </a:defRPr>
            </a:lvl3pPr>
            <a:lvl4pPr marL="1600200" indent="-228600" eaLnBrk="0" hangingPunct="0">
              <a:defRPr kumimoji="1">
                <a:solidFill>
                  <a:srgbClr val="A70164"/>
                </a:solidFill>
                <a:latin typeface="Times New Roman" pitchFamily="16" charset="0"/>
                <a:ea typeface="MS PGothic" pitchFamily="34" charset="-128"/>
              </a:defRPr>
            </a:lvl4pPr>
            <a:lvl5pPr marL="2057400" indent="-228600" eaLnBrk="0" hangingPunct="0">
              <a:defRPr kumimoji="1">
                <a:solidFill>
                  <a:srgbClr val="A70164"/>
                </a:solidFill>
                <a:latin typeface="Times New Roman" pitchFamily="16" charset="0"/>
                <a:ea typeface="MS PGothic"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6" charset="0"/>
                <a:ea typeface="MS PGothic" pitchFamily="34" charset="-128"/>
              </a:defRPr>
            </a:lvl9pPr>
          </a:lstStyle>
          <a:p>
            <a:r>
              <a:rPr kumimoji="0" lang="en-US" altLang="ja-JP">
                <a:solidFill>
                  <a:schemeClr val="tx1"/>
                </a:solidFill>
              </a:rPr>
              <a:t>Slide </a:t>
            </a:r>
            <a:fld id="{4DB2452F-525F-4D9F-888A-4C0F47731308}" type="slidenum">
              <a:rPr kumimoji="0" lang="en-US" altLang="ja-JP">
                <a:solidFill>
                  <a:schemeClr val="tx1"/>
                </a:solidFill>
              </a:rPr>
              <a:pPr/>
              <a:t>25</a:t>
            </a:fld>
            <a:endParaRPr kumimoji="0"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3b : Outdoor Wi-Fi </a:t>
            </a:r>
            <a:r>
              <a:rPr lang="en-US" altLang="ja-JP" sz="2400" dirty="0" smtClean="0"/>
              <a:t> for Cellular Offloading: </a:t>
            </a:r>
            <a:r>
              <a:rPr lang="en-US" altLang="ja-JP" sz="2400" dirty="0" smtClean="0"/>
              <a:t>Requirements</a:t>
            </a:r>
          </a:p>
        </p:txBody>
      </p:sp>
      <p:graphicFrame>
        <p:nvGraphicFramePr>
          <p:cNvPr id="8256" name="Group 64"/>
          <p:cNvGraphicFramePr>
            <a:graphicFrameLocks noGrp="1"/>
          </p:cNvGraphicFramePr>
          <p:nvPr>
            <p:ph idx="1"/>
          </p:nvPr>
        </p:nvGraphicFramePr>
        <p:xfrm>
          <a:off x="685800" y="1524000"/>
          <a:ext cx="7772400" cy="4737422"/>
        </p:xfrm>
        <a:graphic>
          <a:graphicData uri="http://schemas.openxmlformats.org/drawingml/2006/table">
            <a:tbl>
              <a:tblPr/>
              <a:tblGrid>
                <a:gridCol w="533400"/>
                <a:gridCol w="3429000"/>
                <a:gridCol w="38100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Urban, sub-urban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Send/receive (Web browsing, multimedia)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Data </a:t>
                      </a: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rate (Aggregate BSS PHY rate)</a:t>
                      </a:r>
                      <a:endPar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rPr>
                        <a:t>20 Mbps</a:t>
                      </a:r>
                      <a:endParaRPr kumimoji="1" lang="en-US" altLang="ja-JP" sz="1600" b="1" i="0" u="none" strike="noStrike" cap="none" normalizeH="0" baseline="0" dirty="0" smtClean="0">
                        <a:ln>
                          <a:noFill/>
                        </a:ln>
                        <a:solidFill>
                          <a:schemeClr val="tx1"/>
                        </a:solidFill>
                        <a:effectLst/>
                        <a:latin typeface="Times New Roman" pitchFamily="16"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Pedestrian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50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nomadic,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STA: 1-2m, AP: 5-10m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6"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fr-FR" altLang="ja-JP" sz="1600" b="1" i="0" u="none" strike="noStrike" cap="none" normalizeH="0" baseline="0" dirty="0" smtClean="0">
                          <a:ln>
                            <a:noFill/>
                          </a:ln>
                          <a:solidFill>
                            <a:schemeClr val="tx1"/>
                          </a:solidFill>
                          <a:effectLst/>
                          <a:latin typeface="Times New Roman" pitchFamily="16" charset="0"/>
                          <a:ea typeface="MS PGothic" pitchFamily="34" charset="-128"/>
                        </a:rPr>
                        <a:t>Cellular </a:t>
                      </a:r>
                      <a:r>
                        <a:rPr kumimoji="1" lang="fr-FR" altLang="ja-JP" sz="1600" b="1" i="0" u="none" strike="noStrike" cap="none" normalizeH="0" baseline="0" dirty="0" err="1" smtClean="0">
                          <a:ln>
                            <a:noFill/>
                          </a:ln>
                          <a:solidFill>
                            <a:schemeClr val="tx1"/>
                          </a:solidFill>
                          <a:effectLst/>
                          <a:latin typeface="Times New Roman" pitchFamily="16" charset="0"/>
                          <a:ea typeface="MS PGothic" pitchFamily="34" charset="-128"/>
                        </a:rPr>
                        <a:t>device</a:t>
                      </a:r>
                      <a:r>
                        <a:rPr kumimoji="1" lang="fr-FR" altLang="ja-JP" sz="1600" b="1" i="0" u="none" strike="noStrike" cap="none" normalizeH="0" baseline="0" dirty="0" smtClean="0">
                          <a:ln>
                            <a:noFill/>
                          </a:ln>
                          <a:solidFill>
                            <a:schemeClr val="tx1"/>
                          </a:solidFill>
                          <a:effectLst/>
                          <a:latin typeface="Times New Roman" pitchFamily="16" charset="0"/>
                          <a:ea typeface="MS PGothic" pitchFamily="34" charset="-128"/>
                        </a:rPr>
                        <a:t>, portable smart </a:t>
                      </a:r>
                      <a:r>
                        <a:rPr kumimoji="1" lang="fr-FR" altLang="ja-JP" sz="1600" b="1" i="0" u="none" strike="noStrike" cap="none" normalizeH="0" baseline="0" dirty="0" err="1" smtClean="0">
                          <a:ln>
                            <a:noFill/>
                          </a:ln>
                          <a:solidFill>
                            <a:schemeClr val="tx1"/>
                          </a:solidFill>
                          <a:effectLst/>
                          <a:latin typeface="Times New Roman" pitchFamily="16" charset="0"/>
                          <a:ea typeface="MS PGothic" pitchFamily="34" charset="-128"/>
                        </a:rPr>
                        <a:t>device</a:t>
                      </a:r>
                      <a:endParaRPr kumimoji="1" lang="fr-FR" altLang="ja-JP" sz="1600" b="1" i="0" u="none" strike="noStrike" cap="none" normalizeH="0" baseline="0" dirty="0" smtClean="0">
                        <a:ln>
                          <a:noFill/>
                        </a:ln>
                        <a:solidFill>
                          <a:schemeClr val="tx1"/>
                        </a:solidFill>
                        <a:effectLst/>
                        <a:latin typeface="Times New Roman" pitchFamily="16"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Footer Placeholder 4"/>
          <p:cNvSpPr txBox="1">
            <a:spLocks/>
          </p:cNvSpPr>
          <p:nvPr/>
        </p:nvSpPr>
        <p:spPr>
          <a:xfrm>
            <a:off x="6705600" y="6476999"/>
            <a:ext cx="1838325" cy="183079"/>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Rolf de Vegt, Qualcomm</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 xmlns:p14="http://schemas.microsoft.com/office/powerpoint/2010/main" val="720176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3" name="Footer Placeholder 2"/>
          <p:cNvSpPr>
            <a:spLocks noGrp="1"/>
          </p:cNvSpPr>
          <p:nvPr>
            <p:ph type="ftr" sz="quarter" idx="11"/>
          </p:nvPr>
        </p:nvSpPr>
        <p:spPr/>
        <p:txBody>
          <a:bodyPr/>
          <a:lstStyle/>
          <a:p>
            <a:pPr>
              <a:defRPr/>
            </a:pPr>
            <a:r>
              <a:rPr lang="en-US" smtClean="0"/>
              <a:t>Rolf de Vegt , Qualcomm</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25721EC0-9E3F-4D94-B125-3AEE1BE7499A}"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Adopt this document as the first draft of the 802.11ah Use Case document</a:t>
            </a:r>
          </a:p>
          <a:p>
            <a:endParaRPr lang="en-US" dirty="0" smtClean="0"/>
          </a:p>
          <a:p>
            <a:r>
              <a:rPr lang="en-US" dirty="0" smtClean="0"/>
              <a:t>Yes</a:t>
            </a:r>
          </a:p>
          <a:p>
            <a:r>
              <a:rPr lang="en-US" dirty="0" smtClean="0"/>
              <a:t>No </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Categories</a:t>
            </a:r>
            <a:endParaRPr lang="en-US" dirty="0"/>
          </a:p>
        </p:txBody>
      </p:sp>
      <p:sp>
        <p:nvSpPr>
          <p:cNvPr id="3" name="Content Placeholder 2"/>
          <p:cNvSpPr>
            <a:spLocks noGrp="1"/>
          </p:cNvSpPr>
          <p:nvPr>
            <p:ph idx="1"/>
          </p:nvPr>
        </p:nvSpPr>
        <p:spPr/>
        <p:txBody>
          <a:bodyPr/>
          <a:lstStyle/>
          <a:p>
            <a:r>
              <a:rPr lang="en-US" sz="2000" dirty="0" smtClean="0"/>
              <a:t>Use </a:t>
            </a:r>
            <a:r>
              <a:rPr lang="en-US" sz="2000" dirty="0"/>
              <a:t>Case 1 : Sensors and </a:t>
            </a:r>
            <a:r>
              <a:rPr lang="en-US" sz="2000" dirty="0" smtClean="0"/>
              <a:t>meters</a:t>
            </a:r>
          </a:p>
          <a:p>
            <a:r>
              <a:rPr lang="en-US" sz="2000" dirty="0"/>
              <a:t>Use Case 2 : Backhaul Sensor and meter </a:t>
            </a:r>
            <a:r>
              <a:rPr lang="en-US" sz="2000" dirty="0" smtClean="0"/>
              <a:t>data</a:t>
            </a:r>
          </a:p>
          <a:p>
            <a:r>
              <a:rPr lang="en-US" sz="2000" dirty="0"/>
              <a:t>Use Case 3 </a:t>
            </a:r>
            <a:r>
              <a:rPr lang="en-US" sz="2000" dirty="0" smtClean="0"/>
              <a:t>: Extended range Wi-Fi </a:t>
            </a:r>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381238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Use Case 1 : Sensors and meters</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r>
              <a:rPr lang="en-US" sz="2000" dirty="0" smtClean="0"/>
              <a:t>1a: 11/17r5</a:t>
            </a:r>
            <a:r>
              <a:rPr lang="en-US" sz="2000" dirty="0"/>
              <a:t>, slide 7	Smart Grid - Meter to Pole</a:t>
            </a:r>
          </a:p>
          <a:p>
            <a:pPr marL="609600" indent="-609600"/>
            <a:r>
              <a:rPr lang="en-US" sz="2000" dirty="0" smtClean="0"/>
              <a:t>1c: 11/253</a:t>
            </a:r>
            <a:r>
              <a:rPr lang="en-US" sz="2000" dirty="0"/>
              <a:t>	</a:t>
            </a:r>
            <a:r>
              <a:rPr lang="en-US" sz="2000" dirty="0" smtClean="0"/>
              <a:t>               Environmental/Agricultural </a:t>
            </a:r>
            <a:r>
              <a:rPr lang="en-US" sz="2000" dirty="0"/>
              <a:t>Monitoring</a:t>
            </a:r>
          </a:p>
          <a:p>
            <a:pPr marL="609600" indent="-609600"/>
            <a:r>
              <a:rPr lang="en-US" sz="2000" dirty="0" smtClean="0"/>
              <a:t>1d: 11/260r1</a:t>
            </a:r>
            <a:r>
              <a:rPr lang="en-US" sz="2000" dirty="0"/>
              <a:t>, </a:t>
            </a:r>
            <a:r>
              <a:rPr lang="en-US" sz="2000" dirty="0" smtClean="0"/>
              <a:t>slid </a:t>
            </a:r>
            <a:r>
              <a:rPr lang="en-US" sz="2000" dirty="0"/>
              <a:t>4	Industrial process </a:t>
            </a:r>
            <a:r>
              <a:rPr lang="en-US" sz="2000" dirty="0" smtClean="0"/>
              <a:t>sensors</a:t>
            </a:r>
            <a:endParaRPr lang="en-US" sz="2000" dirty="0"/>
          </a:p>
          <a:p>
            <a:pPr marL="609600" indent="-609600"/>
            <a:r>
              <a:rPr lang="en-US" sz="2000" dirty="0" smtClean="0"/>
              <a:t>1e: 11/17r5</a:t>
            </a:r>
            <a:r>
              <a:rPr lang="en-US" sz="2000" dirty="0"/>
              <a:t>, </a:t>
            </a:r>
            <a:r>
              <a:rPr lang="en-US" sz="2000" dirty="0" smtClean="0"/>
              <a:t>slid </a:t>
            </a:r>
            <a:r>
              <a:rPr lang="en-US" sz="2000" dirty="0"/>
              <a:t>17	</a:t>
            </a:r>
            <a:r>
              <a:rPr lang="en-US" sz="2000" dirty="0" smtClean="0"/>
              <a:t>Healthcare</a:t>
            </a:r>
            <a:endParaRPr lang="en-US" sz="2000" dirty="0"/>
          </a:p>
          <a:p>
            <a:pPr marL="609600" indent="-609600"/>
            <a:r>
              <a:rPr lang="en-US" sz="2000" dirty="0" smtClean="0"/>
              <a:t>1f: 11/241r0</a:t>
            </a:r>
            <a:r>
              <a:rPr lang="en-US" sz="2000" dirty="0"/>
              <a:t>, slide 3	Healthcare</a:t>
            </a:r>
          </a:p>
          <a:p>
            <a:pPr marL="609600" indent="-609600"/>
            <a:r>
              <a:rPr lang="en-US" sz="2000" dirty="0" smtClean="0"/>
              <a:t>1g: 11/241r0</a:t>
            </a:r>
            <a:r>
              <a:rPr lang="en-US" sz="2000" dirty="0"/>
              <a:t>, </a:t>
            </a:r>
            <a:r>
              <a:rPr lang="en-US" sz="2000" dirty="0" smtClean="0"/>
              <a:t>slid </a:t>
            </a:r>
            <a:r>
              <a:rPr lang="en-US" sz="2000" dirty="0"/>
              <a:t>5	Home/Building Automation</a:t>
            </a:r>
          </a:p>
          <a:p>
            <a:pPr marL="609600" indent="-609600"/>
            <a:r>
              <a:rPr lang="en-US" sz="2000" dirty="0" smtClean="0"/>
              <a:t>1h: 11/242r0</a:t>
            </a:r>
            <a:r>
              <a:rPr lang="en-US" sz="2000" dirty="0"/>
              <a:t>, </a:t>
            </a:r>
            <a:r>
              <a:rPr lang="en-US" sz="2000" dirty="0" smtClean="0"/>
              <a:t>slid </a:t>
            </a:r>
            <a:r>
              <a:rPr lang="en-US" sz="2000" dirty="0"/>
              <a:t>2	Home sensors</a:t>
            </a:r>
            <a:endParaRPr lang="en-US" sz="2000" dirty="0" smtClean="0"/>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March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1" name="AutoShape 71"/>
          <p:cNvSpPr>
            <a:spLocks noChangeArrowheads="1"/>
          </p:cNvSpPr>
          <p:nvPr/>
        </p:nvSpPr>
        <p:spPr bwMode="auto">
          <a:xfrm>
            <a:off x="32004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30" name="Cloud"/>
          <p:cNvSpPr>
            <a:spLocks noChangeAspect="1" noEditPoints="1" noChangeArrowheads="1"/>
          </p:cNvSpPr>
          <p:nvPr/>
        </p:nvSpPr>
        <p:spPr bwMode="auto">
          <a:xfrm>
            <a:off x="457200" y="2438400"/>
            <a:ext cx="24384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1029" name="Cloud"/>
          <p:cNvSpPr>
            <a:spLocks noChangeAspect="1" noEditPoints="1" noChangeArrowheads="1"/>
          </p:cNvSpPr>
          <p:nvPr/>
        </p:nvSpPr>
        <p:spPr bwMode="auto">
          <a:xfrm>
            <a:off x="3429000" y="2438400"/>
            <a:ext cx="25146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98" name="Cloud"/>
          <p:cNvSpPr>
            <a:spLocks noChangeAspect="1" noEditPoints="1" noChangeArrowheads="1"/>
          </p:cNvSpPr>
          <p:nvPr/>
        </p:nvSpPr>
        <p:spPr bwMode="auto">
          <a:xfrm>
            <a:off x="6248400" y="2403475"/>
            <a:ext cx="2667000" cy="20161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lgn="ctr"/>
            <a:endParaRPr lang="en-US" altLang="ja-JP" sz="1800">
              <a:solidFill>
                <a:schemeClr val="tx1"/>
              </a:solidFill>
            </a:endParaRPr>
          </a:p>
        </p:txBody>
      </p:sp>
      <p:sp>
        <p:nvSpPr>
          <p:cNvPr id="40978" name="Rectangle 18"/>
          <p:cNvSpPr>
            <a:spLocks noGrp="1" noChangeArrowheads="1"/>
          </p:cNvSpPr>
          <p:nvPr>
            <p:ph type="title"/>
          </p:nvPr>
        </p:nvSpPr>
        <p:spPr/>
        <p:txBody>
          <a:bodyPr/>
          <a:lstStyle/>
          <a:p>
            <a:r>
              <a:rPr lang="en-US" altLang="ja-JP" sz="2800" dirty="0" smtClean="0"/>
              <a:t>Use Case 1a: Smart Grid – Meter to Pole</a:t>
            </a:r>
          </a:p>
        </p:txBody>
      </p:sp>
      <p:sp>
        <p:nvSpPr>
          <p:cNvPr id="40979" name="Line 19"/>
          <p:cNvSpPr>
            <a:spLocks noChangeShapeType="1"/>
          </p:cNvSpPr>
          <p:nvPr/>
        </p:nvSpPr>
        <p:spPr bwMode="auto">
          <a:xfrm>
            <a:off x="3657600" y="3962400"/>
            <a:ext cx="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5" name="Group 29"/>
          <p:cNvGrpSpPr>
            <a:grpSpLocks/>
          </p:cNvGrpSpPr>
          <p:nvPr/>
        </p:nvGrpSpPr>
        <p:grpSpPr bwMode="auto">
          <a:xfrm>
            <a:off x="6934200" y="3048000"/>
            <a:ext cx="1143000" cy="685800"/>
            <a:chOff x="3648" y="2304"/>
            <a:chExt cx="720" cy="432"/>
          </a:xfrm>
        </p:grpSpPr>
        <p:sp>
          <p:nvSpPr>
            <p:cNvPr id="40990" name="Rectangle 30"/>
            <p:cNvSpPr>
              <a:spLocks noChangeArrowheads="1"/>
            </p:cNvSpPr>
            <p:nvPr/>
          </p:nvSpPr>
          <p:spPr bwMode="auto">
            <a:xfrm>
              <a:off x="3744" y="2496"/>
              <a:ext cx="528" cy="240"/>
            </a:xfrm>
            <a:prstGeom prst="rect">
              <a:avLst/>
            </a:prstGeom>
            <a:solidFill>
              <a:srgbClr val="0066FF"/>
            </a:solidFill>
            <a:ln w="28575">
              <a:solidFill>
                <a:srgbClr val="0066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91" name="AutoShape 31"/>
            <p:cNvSpPr>
              <a:spLocks noChangeArrowheads="1"/>
            </p:cNvSpPr>
            <p:nvPr/>
          </p:nvSpPr>
          <p:spPr bwMode="auto">
            <a:xfrm flipV="1">
              <a:off x="3648" y="2304"/>
              <a:ext cx="720" cy="192"/>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0066FF"/>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92" name="Rectangle 32"/>
            <p:cNvSpPr>
              <a:spLocks noChangeArrowheads="1"/>
            </p:cNvSpPr>
            <p:nvPr/>
          </p:nvSpPr>
          <p:spPr bwMode="auto">
            <a:xfrm>
              <a:off x="3792"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93" name="Rectangle 33"/>
            <p:cNvSpPr>
              <a:spLocks noChangeArrowheads="1"/>
            </p:cNvSpPr>
            <p:nvPr/>
          </p:nvSpPr>
          <p:spPr bwMode="auto">
            <a:xfrm>
              <a:off x="4032" y="2544"/>
              <a:ext cx="144" cy="192"/>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94" name="Rectangle 34"/>
            <p:cNvSpPr>
              <a:spLocks noChangeArrowheads="1"/>
            </p:cNvSpPr>
            <p:nvPr/>
          </p:nvSpPr>
          <p:spPr bwMode="auto">
            <a:xfrm>
              <a:off x="3888" y="2544"/>
              <a:ext cx="96" cy="96"/>
            </a:xfrm>
            <a:prstGeom prst="rect">
              <a:avLst/>
            </a:prstGeom>
            <a:solidFill>
              <a:schemeClr val="bg1"/>
            </a:solidFill>
            <a:ln w="9525">
              <a:solidFill>
                <a:srgbClr val="0066FF"/>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41002" name="AutoShape 42"/>
          <p:cNvSpPr>
            <a:spLocks noChangeArrowheads="1"/>
          </p:cNvSpPr>
          <p:nvPr/>
        </p:nvSpPr>
        <p:spPr bwMode="auto">
          <a:xfrm>
            <a:off x="3810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03" name="Text Box 43"/>
          <p:cNvSpPr txBox="1">
            <a:spLocks noChangeArrowheads="1"/>
          </p:cNvSpPr>
          <p:nvPr/>
        </p:nvSpPr>
        <p:spPr bwMode="auto">
          <a:xfrm>
            <a:off x="1143000" y="4953000"/>
            <a:ext cx="11811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Wide Area</a:t>
            </a:r>
          </a:p>
        </p:txBody>
      </p:sp>
      <p:sp>
        <p:nvSpPr>
          <p:cNvPr id="41004" name="Line 44"/>
          <p:cNvSpPr>
            <a:spLocks noChangeShapeType="1"/>
          </p:cNvSpPr>
          <p:nvPr/>
        </p:nvSpPr>
        <p:spPr bwMode="auto">
          <a:xfrm flipV="1">
            <a:off x="4800600" y="2590800"/>
            <a:ext cx="15240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05" name="Line 45"/>
          <p:cNvSpPr>
            <a:spLocks noChangeShapeType="1"/>
          </p:cNvSpPr>
          <p:nvPr/>
        </p:nvSpPr>
        <p:spPr bwMode="auto">
          <a:xfrm flipH="1" flipV="1">
            <a:off x="5105400" y="3352800"/>
            <a:ext cx="990600" cy="228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06" name="Line 46"/>
          <p:cNvSpPr>
            <a:spLocks noChangeShapeType="1"/>
          </p:cNvSpPr>
          <p:nvPr/>
        </p:nvSpPr>
        <p:spPr bwMode="auto">
          <a:xfrm flipH="1" flipV="1">
            <a:off x="4800600" y="3429000"/>
            <a:ext cx="1447800" cy="1143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0987" name="Rectangle 27"/>
          <p:cNvSpPr>
            <a:spLocks noChangeArrowheads="1"/>
          </p:cNvSpPr>
          <p:nvPr/>
        </p:nvSpPr>
        <p:spPr bwMode="auto">
          <a:xfrm>
            <a:off x="6248400" y="2362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Gas</a:t>
            </a:r>
            <a:br>
              <a:rPr lang="en-US" altLang="ja-JP" sz="1400">
                <a:solidFill>
                  <a:schemeClr val="tx1"/>
                </a:solidFill>
              </a:rPr>
            </a:br>
            <a:r>
              <a:rPr lang="en-US" altLang="ja-JP" sz="1400">
                <a:solidFill>
                  <a:schemeClr val="tx1"/>
                </a:solidFill>
              </a:rPr>
              <a:t>Meter</a:t>
            </a:r>
          </a:p>
        </p:txBody>
      </p:sp>
      <p:sp>
        <p:nvSpPr>
          <p:cNvPr id="40983" name="Rectangle 23"/>
          <p:cNvSpPr>
            <a:spLocks noChangeArrowheads="1"/>
          </p:cNvSpPr>
          <p:nvPr/>
        </p:nvSpPr>
        <p:spPr bwMode="auto">
          <a:xfrm>
            <a:off x="6019800" y="33528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Water</a:t>
            </a:r>
            <a:br>
              <a:rPr lang="en-US" altLang="ja-JP" sz="1400">
                <a:solidFill>
                  <a:schemeClr val="tx1"/>
                </a:solidFill>
              </a:rPr>
            </a:br>
            <a:r>
              <a:rPr lang="en-US" altLang="ja-JP" sz="1400">
                <a:solidFill>
                  <a:schemeClr val="tx1"/>
                </a:solidFill>
              </a:rPr>
              <a:t>Meter</a:t>
            </a:r>
          </a:p>
        </p:txBody>
      </p:sp>
      <p:sp>
        <p:nvSpPr>
          <p:cNvPr id="40985" name="Rectangle 25"/>
          <p:cNvSpPr>
            <a:spLocks noChangeArrowheads="1"/>
          </p:cNvSpPr>
          <p:nvPr/>
        </p:nvSpPr>
        <p:spPr bwMode="auto">
          <a:xfrm>
            <a:off x="6172200" y="4267200"/>
            <a:ext cx="914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Power</a:t>
            </a:r>
            <a:br>
              <a:rPr lang="en-US" altLang="ja-JP" sz="1400">
                <a:solidFill>
                  <a:schemeClr val="tx1"/>
                </a:solidFill>
              </a:rPr>
            </a:br>
            <a:r>
              <a:rPr lang="en-US" altLang="ja-JP" sz="1400">
                <a:solidFill>
                  <a:schemeClr val="tx1"/>
                </a:solidFill>
              </a:rPr>
              <a:t>Meter</a:t>
            </a:r>
          </a:p>
        </p:txBody>
      </p:sp>
      <p:sp>
        <p:nvSpPr>
          <p:cNvPr id="41010" name="Line 50"/>
          <p:cNvSpPr>
            <a:spLocks noChangeShapeType="1"/>
          </p:cNvSpPr>
          <p:nvPr/>
        </p:nvSpPr>
        <p:spPr bwMode="auto">
          <a:xfrm>
            <a:off x="2362200" y="2895600"/>
            <a:ext cx="1600200" cy="3810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00" name="Rectangle 40"/>
          <p:cNvSpPr>
            <a:spLocks noChangeArrowheads="1"/>
          </p:cNvSpPr>
          <p:nvPr/>
        </p:nvSpPr>
        <p:spPr bwMode="auto">
          <a:xfrm>
            <a:off x="1371600" y="25908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41032" name="AutoShape 72"/>
          <p:cNvSpPr>
            <a:spLocks noChangeArrowheads="1"/>
          </p:cNvSpPr>
          <p:nvPr/>
        </p:nvSpPr>
        <p:spPr bwMode="auto">
          <a:xfrm>
            <a:off x="6019800" y="1676400"/>
            <a:ext cx="2743200" cy="37338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33" name="Text Box 73"/>
          <p:cNvSpPr txBox="1">
            <a:spLocks noChangeArrowheads="1"/>
          </p:cNvSpPr>
          <p:nvPr/>
        </p:nvSpPr>
        <p:spPr bwMode="auto">
          <a:xfrm>
            <a:off x="3860800" y="4967288"/>
            <a:ext cx="154940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Neighbor Area</a:t>
            </a:r>
          </a:p>
        </p:txBody>
      </p:sp>
      <p:sp>
        <p:nvSpPr>
          <p:cNvPr id="41034" name="Text Box 74"/>
          <p:cNvSpPr txBox="1">
            <a:spLocks noChangeArrowheads="1"/>
          </p:cNvSpPr>
          <p:nvPr/>
        </p:nvSpPr>
        <p:spPr bwMode="auto">
          <a:xfrm>
            <a:off x="6858000" y="4953000"/>
            <a:ext cx="1244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Home Area</a:t>
            </a:r>
          </a:p>
        </p:txBody>
      </p:sp>
      <p:sp>
        <p:nvSpPr>
          <p:cNvPr id="41037" name="Line 77"/>
          <p:cNvSpPr>
            <a:spLocks noChangeShapeType="1"/>
          </p:cNvSpPr>
          <p:nvPr/>
        </p:nvSpPr>
        <p:spPr bwMode="auto">
          <a:xfrm flipV="1">
            <a:off x="685800" y="6034088"/>
            <a:ext cx="762000" cy="0"/>
          </a:xfrm>
          <a:prstGeom prst="line">
            <a:avLst/>
          </a:prstGeom>
          <a:noFill/>
          <a:ln w="2857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38" name="Line 78"/>
          <p:cNvSpPr>
            <a:spLocks noChangeShapeType="1"/>
          </p:cNvSpPr>
          <p:nvPr/>
        </p:nvSpPr>
        <p:spPr bwMode="auto">
          <a:xfrm>
            <a:off x="685800" y="6262688"/>
            <a:ext cx="762000" cy="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39" name="Text Box 79"/>
          <p:cNvSpPr txBox="1">
            <a:spLocks noChangeArrowheads="1"/>
          </p:cNvSpPr>
          <p:nvPr/>
        </p:nvSpPr>
        <p:spPr bwMode="auto">
          <a:xfrm>
            <a:off x="1524000" y="5805488"/>
            <a:ext cx="28765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Wireless communication link</a:t>
            </a:r>
          </a:p>
        </p:txBody>
      </p:sp>
      <p:sp>
        <p:nvSpPr>
          <p:cNvPr id="41040" name="Text Box 80"/>
          <p:cNvSpPr txBox="1">
            <a:spLocks noChangeArrowheads="1"/>
          </p:cNvSpPr>
          <p:nvPr/>
        </p:nvSpPr>
        <p:spPr bwMode="auto">
          <a:xfrm>
            <a:off x="1524000" y="6110288"/>
            <a:ext cx="2647950" cy="36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Wired communication link</a:t>
            </a:r>
          </a:p>
        </p:txBody>
      </p:sp>
      <p:sp>
        <p:nvSpPr>
          <p:cNvPr id="41041" name="AutoShape 81"/>
          <p:cNvSpPr>
            <a:spLocks noChangeArrowheads="1"/>
          </p:cNvSpPr>
          <p:nvPr/>
        </p:nvSpPr>
        <p:spPr bwMode="auto">
          <a:xfrm>
            <a:off x="228600" y="1447800"/>
            <a:ext cx="8686800" cy="4267200"/>
          </a:xfrm>
          <a:prstGeom prst="roundRect">
            <a:avLst>
              <a:gd name="adj" fmla="val 16667"/>
            </a:avLst>
          </a:prstGeom>
          <a:noFill/>
          <a:ln w="9525">
            <a:solidFill>
              <a:schemeClr val="tx1"/>
            </a:solidFill>
            <a:prstDash val="sysDot"/>
            <a:round/>
            <a:headEnd/>
            <a:tailEn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42" name="Text Box 82"/>
          <p:cNvSpPr txBox="1">
            <a:spLocks noChangeArrowheads="1"/>
          </p:cNvSpPr>
          <p:nvPr/>
        </p:nvSpPr>
        <p:spPr bwMode="auto">
          <a:xfrm>
            <a:off x="781050" y="5410200"/>
            <a:ext cx="23241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altLang="ja-JP" sz="1800">
                <a:solidFill>
                  <a:schemeClr val="tx1"/>
                </a:solidFill>
              </a:rPr>
              <a:t>Proposed infrastructure</a:t>
            </a:r>
          </a:p>
        </p:txBody>
      </p:sp>
      <p:sp>
        <p:nvSpPr>
          <p:cNvPr id="41008" name="Line 48"/>
          <p:cNvSpPr>
            <a:spLocks noChangeShapeType="1"/>
          </p:cNvSpPr>
          <p:nvPr/>
        </p:nvSpPr>
        <p:spPr bwMode="auto">
          <a:xfrm>
            <a:off x="3352800" y="2438400"/>
            <a:ext cx="914400" cy="685800"/>
          </a:xfrm>
          <a:prstGeom prst="line">
            <a:avLst/>
          </a:prstGeom>
          <a:noFill/>
          <a:ln w="2857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44" name="Rectangle 84"/>
          <p:cNvSpPr>
            <a:spLocks noChangeArrowheads="1"/>
          </p:cNvSpPr>
          <p:nvPr/>
        </p:nvSpPr>
        <p:spPr bwMode="auto">
          <a:xfrm>
            <a:off x="2819400" y="2057400"/>
            <a:ext cx="1295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Data Collector </a:t>
            </a:r>
            <a:br>
              <a:rPr lang="en-US" altLang="ja-JP" sz="1400">
                <a:solidFill>
                  <a:schemeClr val="tx1"/>
                </a:solidFill>
              </a:rPr>
            </a:br>
            <a:r>
              <a:rPr lang="en-US" altLang="ja-JP" sz="1400">
                <a:solidFill>
                  <a:schemeClr val="tx1"/>
                </a:solidFill>
              </a:rPr>
              <a:t>&amp; Control</a:t>
            </a:r>
          </a:p>
        </p:txBody>
      </p:sp>
      <p:sp>
        <p:nvSpPr>
          <p:cNvPr id="41046" name="Line 86"/>
          <p:cNvSpPr>
            <a:spLocks noChangeShapeType="1"/>
          </p:cNvSpPr>
          <p:nvPr/>
        </p:nvSpPr>
        <p:spPr bwMode="auto">
          <a:xfrm flipV="1">
            <a:off x="3657600" y="3505200"/>
            <a:ext cx="533400" cy="609600"/>
          </a:xfrm>
          <a:prstGeom prst="line">
            <a:avLst/>
          </a:prstGeom>
          <a:noFill/>
          <a:ln w="28575">
            <a:solidFill>
              <a:schemeClr val="tx1"/>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41027" name="Rectangle 67"/>
          <p:cNvSpPr>
            <a:spLocks noChangeArrowheads="1"/>
          </p:cNvSpPr>
          <p:nvPr/>
        </p:nvSpPr>
        <p:spPr bwMode="auto">
          <a:xfrm>
            <a:off x="3962400" y="3124200"/>
            <a:ext cx="1295400" cy="457200"/>
          </a:xfrm>
          <a:prstGeom prst="rect">
            <a:avLst/>
          </a:prstGeom>
          <a:solidFill>
            <a:srgbClr val="DDDDDD"/>
          </a:solidFill>
          <a:ln w="285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IEEE 802.11ah</a:t>
            </a:r>
            <a:br>
              <a:rPr lang="en-US" altLang="ja-JP" sz="1400">
                <a:solidFill>
                  <a:schemeClr val="tx1"/>
                </a:solidFill>
              </a:rPr>
            </a:br>
            <a:r>
              <a:rPr lang="en-US" altLang="ja-JP" sz="1400">
                <a:solidFill>
                  <a:schemeClr val="tx1"/>
                </a:solidFill>
              </a:rPr>
              <a:t>AP</a:t>
            </a:r>
          </a:p>
        </p:txBody>
      </p:sp>
      <p:sp>
        <p:nvSpPr>
          <p:cNvPr id="41045" name="Rectangle 85"/>
          <p:cNvSpPr>
            <a:spLocks noChangeArrowheads="1"/>
          </p:cNvSpPr>
          <p:nvPr/>
        </p:nvSpPr>
        <p:spPr bwMode="auto">
          <a:xfrm>
            <a:off x="3276600" y="4038600"/>
            <a:ext cx="1066800" cy="685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a:r>
              <a:rPr lang="en-US" altLang="ja-JP" sz="1400">
                <a:solidFill>
                  <a:schemeClr val="tx1"/>
                </a:solidFill>
              </a:rPr>
              <a:t>Distributed </a:t>
            </a:r>
            <a:br>
              <a:rPr lang="en-US" altLang="ja-JP" sz="1400">
                <a:solidFill>
                  <a:schemeClr val="tx1"/>
                </a:solidFill>
              </a:rPr>
            </a:br>
            <a:r>
              <a:rPr lang="en-US" altLang="ja-JP" sz="1400">
                <a:solidFill>
                  <a:schemeClr val="tx1"/>
                </a:solidFill>
              </a:rPr>
              <a:t>Automation </a:t>
            </a:r>
            <a:br>
              <a:rPr lang="en-US" altLang="ja-JP" sz="1400">
                <a:solidFill>
                  <a:schemeClr val="tx1"/>
                </a:solidFill>
              </a:rPr>
            </a:br>
            <a:r>
              <a:rPr lang="en-US" altLang="ja-JP" sz="1400">
                <a:solidFill>
                  <a:schemeClr val="tx1"/>
                </a:solidFill>
              </a:rPr>
              <a:t>Device</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41"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2074050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rgbClr val="A70164"/>
                </a:solidFill>
                <a:latin typeface="Times New Roman" pitchFamily="18" charset="0"/>
                <a:ea typeface="MS PGothic" pitchFamily="34" charset="-128"/>
              </a:defRPr>
            </a:lvl1pPr>
            <a:lvl2pPr marL="742950" indent="-285750" eaLnBrk="0" hangingPunct="0">
              <a:defRPr>
                <a:solidFill>
                  <a:srgbClr val="A70164"/>
                </a:solidFill>
                <a:latin typeface="Times New Roman" pitchFamily="18" charset="0"/>
                <a:ea typeface="MS PGothic" pitchFamily="34" charset="-128"/>
              </a:defRPr>
            </a:lvl2pPr>
            <a:lvl3pPr marL="1143000" indent="-228600" eaLnBrk="0" hangingPunct="0">
              <a:defRPr>
                <a:solidFill>
                  <a:srgbClr val="A70164"/>
                </a:solidFill>
                <a:latin typeface="Times New Roman" pitchFamily="18" charset="0"/>
                <a:ea typeface="MS PGothic" pitchFamily="34" charset="-128"/>
              </a:defRPr>
            </a:lvl3pPr>
            <a:lvl4pPr marL="1600200" indent="-228600" eaLnBrk="0" hangingPunct="0">
              <a:defRPr>
                <a:solidFill>
                  <a:srgbClr val="A70164"/>
                </a:solidFill>
                <a:latin typeface="Times New Roman" pitchFamily="18" charset="0"/>
                <a:ea typeface="MS PGothic" pitchFamily="34" charset="-128"/>
              </a:defRPr>
            </a:lvl4pPr>
            <a:lvl5pPr marL="2057400" indent="-228600" eaLnBrk="0" hangingPunct="0">
              <a:defRPr>
                <a:solidFill>
                  <a:srgbClr val="A70164"/>
                </a:solidFill>
                <a:latin typeface="Times New Roman" pitchFamily="18" charset="0"/>
                <a:ea typeface="MS PGothic" pitchFamily="34" charset="-128"/>
              </a:defRPr>
            </a:lvl5pPr>
            <a:lvl6pPr marL="25146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6pPr>
            <a:lvl7pPr marL="29718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7pPr>
            <a:lvl8pPr marL="34290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8pPr>
            <a:lvl9pPr marL="3886200" indent="-228600" eaLnBrk="0" fontAlgn="base" latinLnBrk="1" hangingPunct="0">
              <a:spcBef>
                <a:spcPct val="0"/>
              </a:spcBef>
              <a:spcAft>
                <a:spcPct val="0"/>
              </a:spcAft>
              <a:defRPr>
                <a:solidFill>
                  <a:srgbClr val="A70164"/>
                </a:solidFill>
                <a:latin typeface="Times New Roman" pitchFamily="18" charset="0"/>
                <a:ea typeface="MS PGothic" pitchFamily="34" charset="-128"/>
              </a:defRPr>
            </a:lvl9pPr>
          </a:lstStyle>
          <a:p>
            <a:r>
              <a:rPr lang="en-US" altLang="ja-JP">
                <a:solidFill>
                  <a:schemeClr val="tx1"/>
                </a:solidFill>
              </a:rPr>
              <a:t>Slide </a:t>
            </a:r>
            <a:fld id="{D939640C-D3DA-4BC7-9845-56F3D9F219A4}" type="slidenum">
              <a:rPr lang="en-US" altLang="ja-JP">
                <a:solidFill>
                  <a:schemeClr val="tx1"/>
                </a:solidFill>
              </a:rPr>
              <a:pPr/>
              <a:t>6</a:t>
            </a:fld>
            <a:endParaRPr lang="en-US" altLang="ja-JP">
              <a:solidFill>
                <a:schemeClr val="tx1"/>
              </a:solidFill>
            </a:endParaRPr>
          </a:p>
        </p:txBody>
      </p:sp>
      <p:sp>
        <p:nvSpPr>
          <p:cNvPr id="8195" name="Rectangle 59"/>
          <p:cNvSpPr>
            <a:spLocks noGrp="1" noChangeArrowheads="1"/>
          </p:cNvSpPr>
          <p:nvPr>
            <p:ph type="title"/>
          </p:nvPr>
        </p:nvSpPr>
        <p:spPr/>
        <p:txBody>
          <a:bodyPr/>
          <a:lstStyle/>
          <a:p>
            <a:r>
              <a:rPr lang="en-US" altLang="ja-JP" sz="2400" dirty="0" smtClean="0"/>
              <a:t>Use Case 1a: Smart Grid – Meter to Pole : Requirements</a:t>
            </a:r>
          </a:p>
        </p:txBody>
      </p:sp>
      <p:graphicFrame>
        <p:nvGraphicFramePr>
          <p:cNvPr id="8272" name="Group 80"/>
          <p:cNvGraphicFramePr>
            <a:graphicFrameLocks noGrp="1"/>
          </p:cNvGraphicFramePr>
          <p:nvPr>
            <p:ph idx="1"/>
          </p:nvPr>
        </p:nvGraphicFramePr>
        <p:xfrm>
          <a:off x="685800" y="1390650"/>
          <a:ext cx="7772400" cy="4937760"/>
        </p:xfrm>
        <a:graphic>
          <a:graphicData uri="http://schemas.openxmlformats.org/drawingml/2006/table">
            <a:tbl>
              <a:tblPr/>
              <a:tblGrid>
                <a:gridCol w="622300"/>
                <a:gridCol w="2654300"/>
                <a:gridCol w="4495800"/>
              </a:tblGrid>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Outdoor, indoor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Urban, sub-urban, rural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2-way (meter data &amp; control)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100 kbps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Stationary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70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Continuous/periodic/burst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High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(outdoor): 6000 [4], :AP: 1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33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fixed (outdoor/indoor), AP: fixed (outdoor)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STA: 1m,..,10m [8], AP: 2m,..,30m [8]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Actors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rPr>
                        <a:t>Meter device (power, gas, water), Distributed Automation Device, IEEE 802.11ah 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Footer Placeholder 4"/>
          <p:cNvSpPr txBox="1">
            <a:spLocks/>
          </p:cNvSpPr>
          <p:nvPr/>
        </p:nvSpPr>
        <p:spPr>
          <a:xfrm>
            <a:off x="6629400" y="6553199"/>
            <a:ext cx="1914525" cy="106879"/>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Rolf de Vegt, Qualcomm</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xmlns="" val="676136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ko-KR" sz="2400" dirty="0" smtClean="0"/>
              <a:t>Use Case 1c : Environmental/Agricultural Monitoring</a:t>
            </a:r>
            <a:endParaRPr lang="en-US" altLang="ja-JP" sz="2400" dirty="0" smtClean="0"/>
          </a:p>
        </p:txBody>
      </p:sp>
      <p:sp>
        <p:nvSpPr>
          <p:cNvPr id="4102" name="Rectangle 3"/>
          <p:cNvSpPr>
            <a:spLocks noChangeArrowheads="1"/>
          </p:cNvSpPr>
          <p:nvPr/>
        </p:nvSpPr>
        <p:spPr bwMode="auto">
          <a:xfrm>
            <a:off x="685800" y="1524000"/>
            <a:ext cx="77724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lgn="just" eaLnBrk="0" latinLnBrk="0" hangingPunct="0">
              <a:spcBef>
                <a:spcPct val="20000"/>
              </a:spcBef>
              <a:buFontTx/>
              <a:buChar char="•"/>
            </a:pPr>
            <a:r>
              <a:rPr lang="en-US" altLang="ko-KR" sz="2000" b="1" dirty="0">
                <a:solidFill>
                  <a:schemeClr val="tx1"/>
                </a:solidFill>
              </a:rPr>
              <a:t>Environmental &amp; Agricultural Monitoring is one of S1G outdoor sensor network use cases</a:t>
            </a:r>
          </a:p>
          <a:p>
            <a:pPr marL="342900" indent="-342900" algn="just" eaLnBrk="0" latinLnBrk="0" hangingPunct="0">
              <a:spcBef>
                <a:spcPct val="20000"/>
              </a:spcBef>
              <a:buFontTx/>
              <a:buChar char="•"/>
            </a:pPr>
            <a:endParaRPr lang="en-US" altLang="ko-KR" sz="2000" b="1" dirty="0">
              <a:solidFill>
                <a:schemeClr val="tx1"/>
              </a:solidFill>
            </a:endParaRPr>
          </a:p>
          <a:p>
            <a:pPr marL="342900" indent="-342900" algn="just" eaLnBrk="0" latinLnBrk="0" hangingPunct="0">
              <a:spcBef>
                <a:spcPct val="20000"/>
              </a:spcBef>
              <a:buFontTx/>
              <a:buChar char="•"/>
            </a:pPr>
            <a:r>
              <a:rPr lang="en-US" altLang="ko-KR" sz="2000" b="1" dirty="0">
                <a:solidFill>
                  <a:schemeClr val="tx1"/>
                </a:solidFill>
              </a:rPr>
              <a:t>Monitoring data may include:</a:t>
            </a:r>
          </a:p>
          <a:p>
            <a:pPr marL="742950" lvl="1" indent="-285750" algn="just" eaLnBrk="0" latinLnBrk="0" hangingPunct="0">
              <a:spcBef>
                <a:spcPct val="20000"/>
              </a:spcBef>
              <a:buFontTx/>
              <a:buChar char="–"/>
            </a:pPr>
            <a:r>
              <a:rPr lang="en-US" altLang="ko-KR" sz="2000" dirty="0">
                <a:solidFill>
                  <a:schemeClr val="tx1"/>
                </a:solidFill>
              </a:rPr>
              <a:t>Temperature, Humidity, Wind speed/direction</a:t>
            </a:r>
          </a:p>
          <a:p>
            <a:pPr marL="742950" lvl="1" indent="-285750" algn="just" eaLnBrk="0" latinLnBrk="0" hangingPunct="0">
              <a:spcBef>
                <a:spcPct val="20000"/>
              </a:spcBef>
              <a:buFontTx/>
              <a:buChar char="–"/>
            </a:pPr>
            <a:r>
              <a:rPr lang="en-US" altLang="ko-KR" sz="2000" dirty="0">
                <a:solidFill>
                  <a:schemeClr val="tx1"/>
                </a:solidFill>
              </a:rPr>
              <a:t>Water Level</a:t>
            </a:r>
          </a:p>
          <a:p>
            <a:pPr marL="742950" lvl="1" indent="-285750" algn="just" eaLnBrk="0" latinLnBrk="0" hangingPunct="0">
              <a:spcBef>
                <a:spcPct val="20000"/>
              </a:spcBef>
              <a:buFontTx/>
              <a:buChar char="–"/>
            </a:pPr>
            <a:r>
              <a:rPr lang="en-US" altLang="ko-KR" sz="2000" dirty="0">
                <a:solidFill>
                  <a:schemeClr val="tx1"/>
                </a:solidFill>
              </a:rPr>
              <a:t>Pollution information</a:t>
            </a:r>
          </a:p>
          <a:p>
            <a:pPr marL="742950" lvl="1" indent="-285750" algn="just" eaLnBrk="0" latinLnBrk="0" hangingPunct="0">
              <a:spcBef>
                <a:spcPct val="20000"/>
              </a:spcBef>
              <a:buFontTx/>
              <a:buChar char="–"/>
            </a:pPr>
            <a:r>
              <a:rPr lang="en-US" altLang="ko-KR" sz="2000" dirty="0">
                <a:solidFill>
                  <a:schemeClr val="tx1"/>
                </a:solidFill>
              </a:rPr>
              <a:t>Soil Condition</a:t>
            </a:r>
          </a:p>
          <a:p>
            <a:pPr marL="742950" lvl="1" indent="-285750" algn="just" eaLnBrk="0" latinLnBrk="0" hangingPunct="0">
              <a:spcBef>
                <a:spcPct val="20000"/>
              </a:spcBef>
              <a:buFontTx/>
              <a:buChar char="–"/>
            </a:pPr>
            <a:r>
              <a:rPr lang="en-US" altLang="ko-KR" sz="2000" dirty="0">
                <a:solidFill>
                  <a:schemeClr val="tx1"/>
                </a:solidFill>
              </a:rPr>
              <a:t>Plant/crop condition</a:t>
            </a:r>
          </a:p>
          <a:p>
            <a:pPr marL="742950" lvl="1" indent="-285750" algn="just" eaLnBrk="0" latinLnBrk="0" hangingPunct="0">
              <a:spcBef>
                <a:spcPct val="20000"/>
              </a:spcBef>
              <a:buFontTx/>
              <a:buChar char="–"/>
            </a:pPr>
            <a:r>
              <a:rPr lang="en-US" altLang="ko-KR" sz="2000" dirty="0">
                <a:solidFill>
                  <a:schemeClr val="tx1"/>
                </a:solidFill>
              </a:rPr>
              <a:t>Animal/livestock condition and location</a:t>
            </a:r>
          </a:p>
          <a:p>
            <a:pPr marL="742950" lvl="1" indent="-285750" algn="just" eaLnBrk="0" latinLnBrk="0" hangingPunct="0">
              <a:spcBef>
                <a:spcPct val="20000"/>
              </a:spcBef>
              <a:buFontTx/>
              <a:buChar char="–"/>
            </a:pPr>
            <a:r>
              <a:rPr lang="en-US" altLang="ko-KR" sz="2000" dirty="0">
                <a:solidFill>
                  <a:schemeClr val="tx1"/>
                </a:solidFill>
              </a:rPr>
              <a:t>Disaster detection info. (forest fire, flood, …)</a:t>
            </a:r>
          </a:p>
          <a:p>
            <a:pPr marL="742950" lvl="1" indent="-285750" algn="just" eaLnBrk="0" latinLnBrk="0" hangingPunct="0">
              <a:spcBef>
                <a:spcPct val="20000"/>
              </a:spcBef>
              <a:buFontTx/>
              <a:buChar char="–"/>
            </a:pPr>
            <a:r>
              <a:rPr lang="en-US" altLang="ko-KR" sz="2000" dirty="0">
                <a:solidFill>
                  <a:schemeClr val="tx1"/>
                </a:solidFill>
              </a:rPr>
              <a:t>…</a:t>
            </a:r>
            <a:endParaRPr lang="en-US" altLang="ja-JP" sz="2000" dirty="0">
              <a:solidFill>
                <a:schemeClr val="tx1"/>
              </a:solidFill>
            </a:endParaRP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659928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txBox="1">
            <a:spLocks noGrp="1" noChangeArrowheads="1"/>
          </p:cNvSpPr>
          <p:nvPr/>
        </p:nvSpPr>
        <p:spPr bwMode="auto">
          <a:xfrm>
            <a:off x="3965575" y="6521450"/>
            <a:ext cx="75882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eaLnBrk="0" hangingPunct="0">
              <a:defRPr kumimoji="1">
                <a:solidFill>
                  <a:srgbClr val="A70164"/>
                </a:solidFill>
                <a:latin typeface="Times New Roman" pitchFamily="18" charset="0"/>
                <a:ea typeface="ＭＳ Ｐゴシック" pitchFamily="34" charset="-128"/>
              </a:defRPr>
            </a:lvl1pPr>
            <a:lvl2pPr marL="742950" indent="-285750" eaLnBrk="0" hangingPunct="0">
              <a:defRPr kumimoji="1">
                <a:solidFill>
                  <a:srgbClr val="A70164"/>
                </a:solidFill>
                <a:latin typeface="Times New Roman" pitchFamily="18" charset="0"/>
                <a:ea typeface="ＭＳ Ｐゴシック" pitchFamily="34" charset="-128"/>
              </a:defRPr>
            </a:lvl2pPr>
            <a:lvl3pPr marL="1143000" indent="-228600" eaLnBrk="0" hangingPunct="0">
              <a:defRPr kumimoji="1">
                <a:solidFill>
                  <a:srgbClr val="A70164"/>
                </a:solidFill>
                <a:latin typeface="Times New Roman" pitchFamily="18" charset="0"/>
                <a:ea typeface="ＭＳ Ｐゴシック" pitchFamily="34" charset="-128"/>
              </a:defRPr>
            </a:lvl3pPr>
            <a:lvl4pPr marL="1600200" indent="-228600" eaLnBrk="0" hangingPunct="0">
              <a:defRPr kumimoji="1">
                <a:solidFill>
                  <a:srgbClr val="A70164"/>
                </a:solidFill>
                <a:latin typeface="Times New Roman" pitchFamily="18" charset="0"/>
                <a:ea typeface="ＭＳ Ｐゴシック" pitchFamily="34" charset="-128"/>
              </a:defRPr>
            </a:lvl4pPr>
            <a:lvl5pPr marL="2057400" indent="-228600" eaLnBrk="0" hangingPunct="0">
              <a:defRPr kumimoji="1">
                <a:solidFill>
                  <a:srgbClr val="A70164"/>
                </a:solidFill>
                <a:latin typeface="Times New Roman" pitchFamily="18" charset="0"/>
                <a:ea typeface="ＭＳ Ｐゴシック" pitchFamily="34" charset="-128"/>
              </a:defRPr>
            </a:lvl5pPr>
            <a:lvl6pPr marL="25146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6pPr>
            <a:lvl7pPr marL="29718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7pPr>
            <a:lvl8pPr marL="34290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8pPr>
            <a:lvl9pPr marL="3886200" indent="-228600" eaLnBrk="0" fontAlgn="base" latinLnBrk="1" hangingPunct="0">
              <a:spcBef>
                <a:spcPct val="0"/>
              </a:spcBef>
              <a:spcAft>
                <a:spcPct val="0"/>
              </a:spcAft>
              <a:defRPr kumimoji="1">
                <a:solidFill>
                  <a:srgbClr val="A70164"/>
                </a:solidFill>
                <a:latin typeface="Times New Roman" pitchFamily="18" charset="0"/>
                <a:ea typeface="ＭＳ Ｐゴシック" pitchFamily="34" charset="-128"/>
              </a:defRPr>
            </a:lvl9pPr>
          </a:lstStyle>
          <a:p>
            <a:pPr algn="ctr" latinLnBrk="0"/>
            <a:r>
              <a:rPr kumimoji="0" lang="en-US" altLang="ja-JP" sz="1200">
                <a:solidFill>
                  <a:schemeClr val="tx1"/>
                </a:solidFill>
              </a:rPr>
              <a:t>Slide </a:t>
            </a:r>
            <a:fld id="{523C0FF6-81A5-43AB-8175-EE79B177372E}" type="slidenum">
              <a:rPr kumimoji="0" lang="en-US" altLang="ja-JP" sz="1200">
                <a:solidFill>
                  <a:schemeClr val="tx1"/>
                </a:solidFill>
              </a:rPr>
              <a:pPr algn="ctr" latinLnBrk="0"/>
              <a:t>8</a:t>
            </a:fld>
            <a:endParaRPr kumimoji="0" lang="en-US" altLang="ja-JP" sz="1200">
              <a:solidFill>
                <a:schemeClr val="tx1"/>
              </a:solidFill>
            </a:endParaRPr>
          </a:p>
        </p:txBody>
      </p:sp>
      <p:sp>
        <p:nvSpPr>
          <p:cNvPr id="21507" name="Rectangle 2"/>
          <p:cNvSpPr>
            <a:spLocks noGrp="1" noChangeArrowheads="1"/>
          </p:cNvSpPr>
          <p:nvPr>
            <p:ph type="title" idx="4294967295"/>
          </p:nvPr>
        </p:nvSpPr>
        <p:spPr>
          <a:xfrm>
            <a:off x="685800" y="609600"/>
            <a:ext cx="7772400" cy="1066800"/>
          </a:xfrm>
        </p:spPr>
        <p:txBody>
          <a:bodyPr/>
          <a:lstStyle/>
          <a:p>
            <a:r>
              <a:rPr lang="en-US" altLang="ko-KR" dirty="0" smtClean="0"/>
              <a:t>Use Case 1c </a:t>
            </a:r>
            <a:r>
              <a:rPr lang="en-US" altLang="ko-KR" dirty="0"/>
              <a:t>: </a:t>
            </a:r>
            <a:r>
              <a:rPr lang="en-US" altLang="ko-KR" dirty="0" smtClean="0"/>
              <a:t>Environ./Agri. Mon. : Requirements</a:t>
            </a:r>
            <a:endParaRPr lang="en-US" altLang="ja-JP" dirty="0" smtClean="0"/>
          </a:p>
        </p:txBody>
      </p:sp>
      <p:graphicFrame>
        <p:nvGraphicFramePr>
          <p:cNvPr id="21597" name="Group 93"/>
          <p:cNvGraphicFramePr>
            <a:graphicFrameLocks noGrp="1"/>
          </p:cNvGraphicFramePr>
          <p:nvPr/>
        </p:nvGraphicFramePr>
        <p:xfrm>
          <a:off x="685800" y="1524000"/>
          <a:ext cx="7772400" cy="4978404"/>
        </p:xfrm>
        <a:graphic>
          <a:graphicData uri="http://schemas.openxmlformats.org/drawingml/2006/table">
            <a:tbl>
              <a:tblPr/>
              <a:tblGrid>
                <a:gridCol w="622300"/>
                <a:gridCol w="3263900"/>
                <a:gridCol w="3886200"/>
              </a:tblGrid>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Comment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Location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Outdoor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Environment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Rural</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communication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2-way (monitoring data and control; mostly monitoring)</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Data 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100kbps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BER/PER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PER&lt;10%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Stationary/low</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Traffic type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Periodic, event-based</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Security requirement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굴림" pitchFamily="50" charset="-127"/>
                        </a:rPr>
                        <a:t>Commercial-grade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Reliability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Commercial-grade</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&lt;30</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0 , AP: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category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fixed/</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mobile, AP: fixed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STA/AP elevation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STA: 1-2m, AP: </a:t>
                      </a: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5</a:t>
                      </a:r>
                      <a:r>
                        <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rPr>
                        <a:t>-10m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13</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Actors</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ko-KR" sz="1600" b="1" i="0" u="none" strike="noStrike" cap="none" normalizeH="0" baseline="0" smtClean="0">
                          <a:ln>
                            <a:noFill/>
                          </a:ln>
                          <a:solidFill>
                            <a:schemeClr val="tx1"/>
                          </a:solidFill>
                          <a:effectLst/>
                          <a:latin typeface="Times New Roman" pitchFamily="18" charset="0"/>
                          <a:ea typeface="ＭＳ Ｐゴシック" pitchFamily="34" charset="-128"/>
                        </a:rPr>
                        <a:t>Sensor</a:t>
                      </a:r>
                      <a:endParaRPr kumimoji="1" lang="en-US" altLang="ja-JP" sz="1600" b="1" i="0" u="none" strike="noStrike" cap="none" normalizeH="0" baseline="0" smtClean="0">
                        <a:ln>
                          <a:noFill/>
                        </a:ln>
                        <a:solidFill>
                          <a:schemeClr val="tx1"/>
                        </a:solidFill>
                        <a:effectLst/>
                        <a:latin typeface="Times New Roman" pitchFamily="18"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Date Placeholder 1"/>
          <p:cNvSpPr>
            <a:spLocks noGrp="1"/>
          </p:cNvSpPr>
          <p:nvPr>
            <p:ph type="dt" sz="half" idx="10"/>
          </p:nvPr>
        </p:nvSpPr>
        <p:spPr/>
        <p:txBody>
          <a:bodyPr/>
          <a:lstStyle/>
          <a:p>
            <a:pPr>
              <a:defRPr/>
            </a:pPr>
            <a:r>
              <a:rPr lang="en-US" smtClean="0"/>
              <a:t>March 2011</a:t>
            </a:r>
            <a:endParaRPr lang="en-US"/>
          </a:p>
        </p:txBody>
      </p:sp>
      <p:sp>
        <p:nvSpPr>
          <p:cNvPr id="8"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241082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US"/>
              <a:t>Slide </a:t>
            </a:r>
            <a:fld id="{6CB3AACE-E515-4EDF-819E-7F4D0271AF31}" type="slidenum">
              <a:rPr lang="en-US"/>
              <a:pPr/>
              <a:t>9</a:t>
            </a:fld>
            <a:endParaRPr lang="en-US"/>
          </a:p>
        </p:txBody>
      </p:sp>
      <p:sp>
        <p:nvSpPr>
          <p:cNvPr id="5121" name="Rectangle 1"/>
          <p:cNvSpPr>
            <a:spLocks noGrp="1" noChangeArrowheads="1"/>
          </p:cNvSpPr>
          <p:nvPr>
            <p:ph type="title"/>
          </p:nvPr>
        </p:nvSpPr>
        <p:spPr>
          <a:xfrm>
            <a:off x="685800" y="685800"/>
            <a:ext cx="7772400" cy="1066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solidFill>
                  <a:schemeClr val="tx1"/>
                </a:solidFill>
              </a:rPr>
              <a:t>Use Case 1d : Industrial </a:t>
            </a:r>
            <a:r>
              <a:rPr lang="en-US" dirty="0"/>
              <a:t>Process Automation Attributes</a:t>
            </a:r>
          </a:p>
        </p:txBody>
      </p:sp>
      <p:sp>
        <p:nvSpPr>
          <p:cNvPr id="5122" name="Rectangle 2"/>
          <p:cNvSpPr>
            <a:spLocks noGrp="1" noChangeArrowheads="1"/>
          </p:cNvSpPr>
          <p:nvPr>
            <p:ph type="body" idx="1"/>
          </p:nvPr>
        </p:nvSpPr>
        <p:spPr>
          <a:xfrm>
            <a:off x="685800" y="1981200"/>
            <a:ext cx="7772400" cy="4327525"/>
          </a:xfrm>
          <a:ln/>
        </p:spPr>
        <p:txBody>
          <a:bodyPr/>
          <a:lstStyle/>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ja-JP"/>
              <a:t>Automation of </a:t>
            </a:r>
            <a:r>
              <a:rPr lang="en-GB" altLang="ja-JP">
                <a:solidFill>
                  <a:schemeClr val="tx1"/>
                </a:solidFill>
              </a:rPr>
              <a:t>industrial</a:t>
            </a:r>
            <a:r>
              <a:rPr lang="en-GB" altLang="ja-JP"/>
              <a:t> process like petroleum refinement, iron and steel, </a:t>
            </a:r>
            <a:r>
              <a:rPr lang="en-US"/>
              <a:t>pharmacy, etc [1].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Reliability is the first place.</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Require low PER; &lt;1%</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Up to thousands of Input/Output points in the system.</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Real-time communication.</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Latency: &lt; hundreds of milliseconds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Traffic: &lt; ten’s of Kbps per I/O point</a:t>
            </a:r>
          </a:p>
          <a:p>
            <a:pPr marL="341313" indent="-34131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Relatively large outdoor area with </a:t>
            </a:r>
            <a:r>
              <a:rPr lang="en-US">
                <a:solidFill>
                  <a:schemeClr val="tx1"/>
                </a:solidFill>
              </a:rPr>
              <a:t>large</a:t>
            </a:r>
            <a:r>
              <a:rPr lang="en-US" i="1"/>
              <a:t> </a:t>
            </a:r>
            <a:r>
              <a:rPr lang="en-US"/>
              <a:t>metal objects.</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e.g., 2km x 1km</a:t>
            </a:r>
          </a:p>
          <a:p>
            <a:pPr marL="741363" lvl="1" indent="-284163">
              <a:lnSpc>
                <a:spcPct val="90000"/>
              </a:lnSpc>
              <a:buFont typeface="Times New Roman"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t>Mesh network is instrumental [2]. </a:t>
            </a:r>
          </a:p>
        </p:txBody>
      </p:sp>
      <p:sp>
        <p:nvSpPr>
          <p:cNvPr id="2" name="Date Placeholder 1"/>
          <p:cNvSpPr>
            <a:spLocks noGrp="1"/>
          </p:cNvSpPr>
          <p:nvPr>
            <p:ph type="dt" sz="half" idx="10"/>
          </p:nvPr>
        </p:nvSpPr>
        <p:spPr/>
        <p:txBody>
          <a:bodyPr/>
          <a:lstStyle/>
          <a:p>
            <a:pPr>
              <a:defRPr/>
            </a:pPr>
            <a:r>
              <a:rPr lang="en-US" smtClean="0"/>
              <a:t>March 2011</a:t>
            </a:r>
            <a:endParaRPr lang="en-US" dirty="0"/>
          </a:p>
        </p:txBody>
      </p:sp>
      <p:sp>
        <p:nvSpPr>
          <p:cNvPr id="7" name="Footer Placeholder 4"/>
          <p:cNvSpPr>
            <a:spLocks noGrp="1"/>
          </p:cNvSpPr>
          <p:nvPr>
            <p:ph type="ftr" sz="quarter" idx="11"/>
          </p:nvPr>
        </p:nvSpPr>
        <p:spPr>
          <a:xfrm>
            <a:off x="6965544" y="6475413"/>
            <a:ext cx="1578381" cy="184666"/>
          </a:xfrm>
          <a:noFill/>
        </p:spPr>
        <p:txBody>
          <a:bodyPr/>
          <a:lstStyle/>
          <a:p>
            <a:r>
              <a:rPr lang="en-US" dirty="0" smtClean="0"/>
              <a:t>Rol</a:t>
            </a:r>
            <a:r>
              <a:rPr lang="en-US" dirty="0" smtClean="0"/>
              <a:t>f de Vegt, Qualcomm</a:t>
            </a:r>
            <a:endParaRPr lang="en-US" dirty="0" smtClean="0"/>
          </a:p>
        </p:txBody>
      </p:sp>
    </p:spTree>
    <p:extLst>
      <p:ext uri="{BB962C8B-B14F-4D97-AF65-F5344CB8AC3E}">
        <p14:creationId xmlns:p14="http://schemas.microsoft.com/office/powerpoint/2010/main" xmlns="" val="1603057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3414</TotalTime>
  <Words>2292</Words>
  <Application>Microsoft Office PowerPoint</Application>
  <PresentationFormat>On-screen Show (4:3)</PresentationFormat>
  <Paragraphs>665</Paragraphs>
  <Slides>27</Slides>
  <Notes>27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802-11-PathProtection</vt:lpstr>
      <vt:lpstr>Microsoft Office Word 97 - 2003 Document</vt:lpstr>
      <vt:lpstr>Potential Compromise for 802.11ah Use Case Document</vt:lpstr>
      <vt:lpstr>Potential Compromise</vt:lpstr>
      <vt:lpstr>Use Case Categories</vt:lpstr>
      <vt:lpstr>Use Case 1 : Sensors and meters</vt:lpstr>
      <vt:lpstr>Use Case 1a: Smart Grid – Meter to Pole</vt:lpstr>
      <vt:lpstr>Use Case 1a: Smart Grid – Meter to Pole : Requirements</vt:lpstr>
      <vt:lpstr>Use Case 1c : Environmental/Agricultural Monitoring</vt:lpstr>
      <vt:lpstr>Use Case 1c : Environ./Agri. Mon. : Requirements</vt:lpstr>
      <vt:lpstr>Use Case 1d : Industrial Process Automation Attributes</vt:lpstr>
      <vt:lpstr>Use Case 1d: Industrial Process Automation : Requirements</vt:lpstr>
      <vt:lpstr>Use Case 1e : Indoor Healthcare System</vt:lpstr>
      <vt:lpstr>Use Case 1e : Indoor Healthcare System: Requirements</vt:lpstr>
      <vt:lpstr>Use Case 1f : Healthcare/Fitness</vt:lpstr>
      <vt:lpstr>Use Case 1f : Healthcare/Fitness : Requirements</vt:lpstr>
      <vt:lpstr>Use Case 1g : Home/Building Automation/Control </vt:lpstr>
      <vt:lpstr>Use Case 1g : Home/Building Automation/Control : Requirements</vt:lpstr>
      <vt:lpstr>Use Case 1h : Temperature Sensor Network</vt:lpstr>
      <vt:lpstr>Use Case 2 : Backhaul Sensor/Meter data</vt:lpstr>
      <vt:lpstr>Use Case 2a : Backhaul link for 15.4g</vt:lpstr>
      <vt:lpstr>Use Case 2b : Backhaul for industrial process automation</vt:lpstr>
      <vt:lpstr>Use Case 3 : Extended range Wi-Fi</vt:lpstr>
      <vt:lpstr>Use Case 3a : Extended Range Hot Spot</vt:lpstr>
      <vt:lpstr>Use Case 3a : Outdoor Extended Range Hot Spot : Requirements</vt:lpstr>
      <vt:lpstr>Use Case 3b : Outdoor Wi-Fi for cellular traffic offloading Motivation</vt:lpstr>
      <vt:lpstr>Use Case 3b : Outdoor Wi-Fi  for Cellular Offloading: Requirements</vt:lpstr>
      <vt:lpstr>Slide 26</vt:lpstr>
      <vt:lpstr>Motion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De Vegt, Rolf</cp:lastModifiedBy>
  <cp:revision>200</cp:revision>
  <cp:lastPrinted>2011-03-08T18:35:23Z</cp:lastPrinted>
  <dcterms:created xsi:type="dcterms:W3CDTF">2009-11-09T00:32:22Z</dcterms:created>
  <dcterms:modified xsi:type="dcterms:W3CDTF">2011-03-17T06:43:06Z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-1768853640</vt:i4>
  </property>
  <property fmtid="{D5CDD505-2E9C-101B-9397-08002B2CF9AE}" pid="3" name="_NewReviewCycle">
    <vt:lpwstr/>
  </property>
  <property fmtid="{D5CDD505-2E9C-101B-9397-08002B2CF9AE}" pid="4" name="_EmailSubject">
    <vt:lpwstr>RESEND potential compromise presentation</vt:lpwstr>
  </property>
  <property fmtid="{D5CDD505-2E9C-101B-9397-08002B2CF9AE}" pid="5" name="_AuthorEmail">
    <vt:lpwstr>rolfv@qualcomm.com</vt:lpwstr>
  </property>
  <property fmtid="{D5CDD505-2E9C-101B-9397-08002B2CF9AE}" pid="6" name="_AuthorEmailDisplayName">
    <vt:lpwstr>De Vegt, Rolf</vt:lpwstr>
  </property>
  <property fmtid="{D5CDD505-2E9C-101B-9397-08002B2CF9AE}" pid="7" name="_PreviousAdHocReviewCycleID">
    <vt:i4>-1499315352</vt:i4>
  </property>
</Properties>
</file>