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301" r:id="rId3"/>
    <p:sldId id="302" r:id="rId4"/>
    <p:sldId id="308" r:id="rId5"/>
    <p:sldId id="304" r:id="rId6"/>
    <p:sldId id="319" r:id="rId7"/>
    <p:sldId id="312" r:id="rId8"/>
    <p:sldId id="315" r:id="rId9"/>
    <p:sldId id="309" r:id="rId10"/>
    <p:sldId id="311" r:id="rId11"/>
    <p:sldId id="321" r:id="rId12"/>
    <p:sldId id="322" r:id="rId13"/>
    <p:sldId id="313" r:id="rId14"/>
    <p:sldId id="317" r:id="rId15"/>
    <p:sldId id="305" r:id="rId16"/>
    <p:sldId id="320" r:id="rId17"/>
    <p:sldId id="303" r:id="rId18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5" autoAdjust="0"/>
    <p:restoredTop sz="86420" autoAdjust="0"/>
  </p:normalViewPr>
  <p:slideViewPr>
    <p:cSldViewPr>
      <p:cViewPr varScale="1">
        <p:scale>
          <a:sx n="79" d="100"/>
          <a:sy n="79" d="100"/>
        </p:scale>
        <p:origin x="-3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36" y="-108"/>
      </p:cViewPr>
      <p:guideLst>
        <p:guide orient="horz" pos="292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6011" y="175082"/>
            <a:ext cx="27328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</a:lstStyle>
          <a:p>
            <a:pPr>
              <a:defRPr/>
            </a:pPr>
            <a:r>
              <a:rPr lang="en-US" dirty="0" smtClean="0"/>
              <a:t>doc.: IEEE 802.11-10/0533-00-0wng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6" y="175082"/>
            <a:ext cx="7534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de-DE" dirty="0" smtClean="0"/>
              <a:t>May 2010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338990" y="8982075"/>
            <a:ext cx="1979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1222" y="8982075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10033D9-8447-4BBD-AFC5-2A4C44A05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9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  <a:lvl5pPr marL="0" marR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5pPr>
          </a:lstStyle>
          <a:p>
            <a:pPr>
              <a:defRPr/>
            </a:pPr>
            <a:r>
              <a:rPr lang="en-US" dirty="0" smtClean="0"/>
              <a:t>doc.: IEEE 802.11-10/0287r3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7534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de-DE" dirty="0" smtClean="0"/>
              <a:t>May 2010</a:t>
            </a: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701675"/>
            <a:ext cx="462280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90"/>
            <a:ext cx="5086350" cy="417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40814" y="8985250"/>
            <a:ext cx="24409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/>
            </a:lvl5pPr>
          </a:lstStyle>
          <a:p>
            <a:pPr lvl="4"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17619" y="8985251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6DBB95E-FD94-4741-83FE-65C0BBAA5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1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2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802.19-09/xxxxr0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/>
          <a:p>
            <a:r>
              <a:rPr lang="de-DE" dirty="0" smtClean="0"/>
              <a:t>May 2010</a:t>
            </a:r>
            <a:endParaRPr lang="en-US" dirty="0" smtClean="0"/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40814" y="8985250"/>
            <a:ext cx="2440925" cy="184666"/>
          </a:xfrm>
          <a:noFill/>
        </p:spPr>
        <p:txBody>
          <a:bodyPr/>
          <a:lstStyle/>
          <a:p>
            <a:pPr lvl="4"/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 smtClean="0"/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211" y="8985251"/>
            <a:ext cx="415178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5AE551A-9D69-435F-B6E9-4F0A68C86A1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701675"/>
            <a:ext cx="4622800" cy="3468688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700" y="701675"/>
            <a:ext cx="462280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4050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May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43267" y="8985251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6DBB95E-FD94-4741-83FE-65C0BBAA54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700" y="701675"/>
            <a:ext cx="462280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269969" y="95706"/>
            <a:ext cx="2011769" cy="215444"/>
          </a:xfrm>
        </p:spPr>
        <p:txBody>
          <a:bodyPr/>
          <a:lstStyle/>
          <a:p>
            <a:r>
              <a:rPr lang="en-US" smtClean="0"/>
              <a:t>doc.: IEEE 802.15-&lt;doc#&gt;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4050" y="95706"/>
            <a:ext cx="753411" cy="215444"/>
          </a:xfrm>
        </p:spPr>
        <p:txBody>
          <a:bodyPr/>
          <a:lstStyle/>
          <a:p>
            <a:r>
              <a:rPr lang="de-DE" dirty="0" smtClean="0"/>
              <a:t>May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36681" y="8985250"/>
            <a:ext cx="1845057" cy="184666"/>
          </a:xfrm>
        </p:spPr>
        <p:txBody>
          <a:bodyPr/>
          <a:lstStyle/>
          <a:p>
            <a:pPr lvl="4"/>
            <a:r>
              <a:rPr lang="en-US" smtClean="0"/>
              <a:t>&lt;author&gt;, &lt;company&gt;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43267" y="8985251"/>
            <a:ext cx="492122" cy="184666"/>
          </a:xfrm>
        </p:spPr>
        <p:txBody>
          <a:bodyPr/>
          <a:lstStyle/>
          <a:p>
            <a:r>
              <a:rPr lang="en-US" smtClean="0"/>
              <a:t>Page </a:t>
            </a:r>
            <a:fld id="{8233D6C6-329C-4004-BFD9-EE1311C8510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2"/>
            <a:ext cx="968214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64665" y="6475413"/>
            <a:ext cx="197926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36FD10D-B3E7-42BB-8B1E-F13D00C68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3E6EC4-F8BA-4690-AEEF-E972220B1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3F684E-F529-4FE1-AE73-6B9BE8896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2"/>
            <a:ext cx="968214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64665" y="6475413"/>
            <a:ext cx="197926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1F6B5ED-9DE0-4115-961A-A62475735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64665" y="6475413"/>
            <a:ext cx="197926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5181915-EA11-4EC2-9EB1-8B4B6A41F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9FA59A1-FDBB-4716-9DFF-B445CD3A0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E029A44-03F0-42BE-A029-CEE682965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7B15D97-0107-4ED2-91CA-057FD0271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2760BC-53C7-4996-A405-C67154FDB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DF78E7-BDEA-462E-813D-F109983F6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C9E103-3F0F-4254-A85F-D06147F2B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2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64665" y="6475413"/>
            <a:ext cx="1979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2400" y="6475413"/>
            <a:ext cx="5354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ABC1EF-71F9-4E10-8501-DB5B3CFB1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469989" y="332602"/>
            <a:ext cx="39755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802.11-10/</a:t>
            </a:r>
            <a:r>
              <a:rPr lang="de-CH" sz="1800" b="1" dirty="0" smtClean="0"/>
              <a:t>0533-00-0wng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1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0/11-10-0287-03-0wng-towards-carrier-grade-802-11-at-disney-theme-parks.ppt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sneyresearch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0/11-10-0287-03-0wng-towards-carrier-grade-802-11-at-disney-theme-parks.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0/11-10-0287-03-0wng-towards-carrier-grade-802-11-at-disney-theme-parks.ppt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0/11-10-0287-03-0wng-towards-carrier-grade-802-11-at-disney-theme-parks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3696" y="6475413"/>
            <a:ext cx="432811" cy="184666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B3AD196C-BCF4-4616-B409-6708D14FF71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>
            <a:noAutofit/>
          </a:bodyPr>
          <a:lstStyle/>
          <a:p>
            <a:r>
              <a:rPr lang="en-US" noProof="0" dirty="0" smtClean="0"/>
              <a:t>carrier-grade 802.11</a:t>
            </a:r>
            <a:br>
              <a:rPr lang="en-US" noProof="0" dirty="0" smtClean="0"/>
            </a:br>
            <a:r>
              <a:rPr lang="en-US" dirty="0" smtClean="0"/>
              <a:t>operating in paired spectrum</a:t>
            </a:r>
            <a:endParaRPr lang="en-US" noProof="0" dirty="0" smtClean="0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noProof="0" dirty="0" smtClean="0"/>
              <a:t>Date:</a:t>
            </a:r>
            <a:r>
              <a:rPr lang="en-US" sz="2000" b="0" noProof="0" dirty="0" smtClean="0"/>
              <a:t> 2010-05-18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15938" y="3065463"/>
          <a:ext cx="7559675" cy="2433637"/>
        </p:xfrm>
        <a:graphic>
          <a:graphicData uri="http://schemas.openxmlformats.org/presentationml/2006/ole">
            <p:oleObj spid="_x0000_s1026" name="Document" r:id="rId4" imgW="8231336" imgH="2655650" progId="Word.Document.8">
              <p:embed/>
            </p:oleObj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various FDM flavors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half duplex vs. full duplex</a:t>
            </a:r>
          </a:p>
          <a:p>
            <a:r>
              <a:rPr lang="en-US" smtClean="0"/>
              <a:t>single radio vs. dual radio</a:t>
            </a:r>
          </a:p>
          <a:p>
            <a:r>
              <a:rPr lang="en-US" smtClean="0"/>
              <a:t>required standard modifications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Roberto Aiello, Stefan 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42910" y="1935155"/>
          <a:ext cx="7664199" cy="2987690"/>
        </p:xfrm>
        <a:graphic>
          <a:graphicData uri="http://schemas.openxmlformats.org/presentationml/2006/ole">
            <p:oleObj spid="_x0000_s16386" name="Visio" r:id="rId4" imgW="4337280" imgH="1691317" progId="Visio.Drawing.11">
              <p:embed/>
            </p:oleObj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channel &amp; collision detection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7B15D97-0107-4ED2-91CA-057FD02714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Roberto Aiello, Stefan Mangold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LAN802.11eEDCFthrp-FB2304-High-PPT-CD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8280" y="3605054"/>
            <a:ext cx="4253160" cy="2843054"/>
          </a:xfrm>
          <a:prstGeom prst="rect">
            <a:avLst/>
          </a:prstGeom>
        </p:spPr>
      </p:pic>
      <p:pic>
        <p:nvPicPr>
          <p:cNvPr id="3" name="Picture 2" descr="WLAN802.11eEDCFthrp-FB2304-High-PP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560" y="3581400"/>
            <a:ext cx="4253160" cy="284305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en-US" dirty="0" smtClean="0"/>
              <a:t>ith modified analytics of [ref: BIANCHI</a:t>
            </a:r>
            <a:r>
              <a:rPr lang="en-US" dirty="0" smtClean="0"/>
              <a:t>, G. (</a:t>
            </a:r>
            <a:r>
              <a:rPr lang="en-US" dirty="0" smtClean="0"/>
              <a:t>2000)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ctual results depend on TXOP duration (frame body length) versus duration of collision detection</a:t>
            </a:r>
            <a:endParaRPr lang="en-US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802.11 </a:t>
            </a:r>
            <a:r>
              <a:rPr lang="en-US" sz="1600" dirty="0" smtClean="0"/>
              <a:t>with </a:t>
            </a:r>
            <a:r>
              <a:rPr lang="en-US" sz="1600" dirty="0" smtClean="0"/>
              <a:t>ACK			802.11 </a:t>
            </a:r>
            <a:r>
              <a:rPr lang="en-US" sz="1600" dirty="0" smtClean="0"/>
              <a:t>FDM </a:t>
            </a:r>
            <a:r>
              <a:rPr lang="en-US" sz="1600" dirty="0" smtClean="0"/>
              <a:t>with collision </a:t>
            </a:r>
            <a:r>
              <a:rPr lang="en-US" sz="1600" dirty="0" smtClean="0"/>
              <a:t>detection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Roberto Aiello, Stefan Mangold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E029A44-03F0-42BE-A029-CEE682965DE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FDM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potentially more TVWS channels available for 802.11</a:t>
            </a:r>
          </a:p>
          <a:p>
            <a:r>
              <a:rPr lang="en-US" dirty="0" smtClean="0"/>
              <a:t>802.11 could be deployed in any paired spectrum</a:t>
            </a:r>
          </a:p>
          <a:p>
            <a:pPr lvl="1"/>
            <a:r>
              <a:rPr lang="en-US" dirty="0" err="1" smtClean="0"/>
              <a:t>WiMAX</a:t>
            </a:r>
            <a:r>
              <a:rPr lang="en-US" dirty="0" smtClean="0"/>
              <a:t>, LTE, including 700 MHz</a:t>
            </a:r>
          </a:p>
          <a:p>
            <a:r>
              <a:rPr lang="en-US" dirty="0" smtClean="0"/>
              <a:t>allows to reserve capacity to the access point</a:t>
            </a:r>
          </a:p>
          <a:p>
            <a:r>
              <a:rPr lang="en-US" dirty="0" smtClean="0"/>
              <a:t>collision detection instead of collision avoidance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5224" y="6475413"/>
            <a:ext cx="509755" cy="184666"/>
          </a:xfrm>
        </p:spPr>
        <p:txBody>
          <a:bodyPr/>
          <a:lstStyle/>
          <a:p>
            <a:r>
              <a:rPr lang="en-US" smtClean="0"/>
              <a:t>Slide </a:t>
            </a:r>
            <a:fld id="{F1F6B5ED-9DE0-4115-961A-A62475735CD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FDM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en-US" dirty="0" smtClean="0"/>
              <a:t>areful evaluation is needed in the areas of</a:t>
            </a:r>
          </a:p>
          <a:p>
            <a:pPr lvl="1"/>
            <a:r>
              <a:rPr lang="en-US" dirty="0" smtClean="0"/>
              <a:t>complexity: similar </a:t>
            </a:r>
            <a:r>
              <a:rPr lang="en-US" dirty="0" smtClean="0"/>
              <a:t>to dual </a:t>
            </a:r>
            <a:r>
              <a:rPr lang="en-US" dirty="0" smtClean="0"/>
              <a:t>radio?</a:t>
            </a:r>
          </a:p>
          <a:p>
            <a:pPr lvl="1"/>
            <a:r>
              <a:rPr lang="en-US" dirty="0" smtClean="0"/>
              <a:t>p</a:t>
            </a:r>
            <a:r>
              <a:rPr lang="en-US" dirty="0" smtClean="0"/>
              <a:t>ower consumption: state-of-art sleep modes sufficient?</a:t>
            </a:r>
          </a:p>
          <a:p>
            <a:pPr lvl="1"/>
            <a:r>
              <a:rPr lang="en-US" dirty="0" smtClean="0"/>
              <a:t>b</a:t>
            </a:r>
            <a:r>
              <a:rPr lang="en-US" dirty="0" smtClean="0"/>
              <a:t>ackward compatibility: </a:t>
            </a:r>
            <a:r>
              <a:rPr lang="en-US" dirty="0" smtClean="0"/>
              <a:t>coexistence and interoperability feasible at what cost?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5224" y="6475413"/>
            <a:ext cx="509755" cy="184666"/>
          </a:xfrm>
        </p:spPr>
        <p:txBody>
          <a:bodyPr/>
          <a:lstStyle/>
          <a:p>
            <a:r>
              <a:rPr lang="en-US" smtClean="0"/>
              <a:t>Slide </a:t>
            </a:r>
            <a:fld id="{F1F6B5ED-9DE0-4115-961A-A62475735CD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noProof="0" dirty="0" err="1" smtClean="0"/>
              <a:t>onclusion</a:t>
            </a:r>
            <a:r>
              <a:rPr lang="en-US" noProof="0" dirty="0" smtClean="0"/>
              <a:t> and outlook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mtClean="0"/>
              <a:t>modifying 802.11 towards FDM would require</a:t>
            </a:r>
          </a:p>
          <a:p>
            <a:pPr lvl="1"/>
            <a:r>
              <a:rPr lang="en-US" smtClean="0"/>
              <a:t>single transmitter for half duplex: dual channel CCA &amp; NAV</a:t>
            </a:r>
          </a:p>
          <a:p>
            <a:pPr lvl="1"/>
            <a:r>
              <a:rPr lang="en-US" smtClean="0"/>
              <a:t>coordinated dual-radio for full duplex: dual channel CCA &amp; NAV</a:t>
            </a:r>
          </a:p>
          <a:p>
            <a:pPr lvl="1"/>
            <a:r>
              <a:rPr lang="en-US" smtClean="0"/>
              <a:t>modified NAV rules, other</a:t>
            </a:r>
          </a:p>
          <a:p>
            <a:r>
              <a:rPr lang="en-US" smtClean="0"/>
              <a:t>802.11 with FDM can be backward compatible</a:t>
            </a:r>
          </a:p>
          <a:p>
            <a:r>
              <a:rPr lang="en-US" smtClean="0"/>
              <a:t>FDM is a step towards carrier-grade 802.11</a:t>
            </a:r>
          </a:p>
          <a:p>
            <a:pPr lvl="1"/>
            <a:r>
              <a:rPr lang="en-US" smtClean="0"/>
              <a:t>enables use of other spectrum</a:t>
            </a:r>
          </a:p>
          <a:p>
            <a:r>
              <a:rPr lang="en-US" smtClean="0"/>
              <a:t>outlook</a:t>
            </a:r>
          </a:p>
          <a:p>
            <a:pPr lvl="1"/>
            <a:r>
              <a:rPr lang="en-US" smtClean="0"/>
              <a:t>verify and evaluate open questions about complexity, performance, backward compatibility</a:t>
            </a:r>
            <a:endParaRPr lang="en-US" noProof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5224" y="6475413"/>
            <a:ext cx="509755" cy="184666"/>
          </a:xfrm>
        </p:spPr>
        <p:txBody>
          <a:bodyPr/>
          <a:lstStyle/>
          <a:p>
            <a:r>
              <a:rPr lang="en-US" smtClean="0"/>
              <a:t>Slide </a:t>
            </a:r>
            <a:fld id="{1C6A979E-6BE7-4840-8ABA-F22D8D8DFF6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625475" algn="just">
              <a:buNone/>
            </a:pPr>
            <a:r>
              <a:rPr lang="en-US" sz="2000" dirty="0" smtClean="0"/>
              <a:t>MANGOLD, S.  AND AIELLO, R. (2010a)  </a:t>
            </a:r>
            <a:r>
              <a:rPr lang="en-US" sz="2000" i="1" dirty="0" smtClean="0"/>
              <a:t>Towards carrier-grade 802.11 at Disney theme parks</a:t>
            </a:r>
            <a:r>
              <a:rPr lang="en-US" sz="2000" dirty="0" smtClean="0"/>
              <a:t>. IEEE 802.11 working document, March 2010. </a:t>
            </a:r>
            <a:r>
              <a:rPr lang="en-US" sz="2000" dirty="0" smtClean="0">
                <a:hlinkClick r:id="rId2" tooltip="click to open"/>
              </a:rPr>
              <a:t>11-10-0287-03</a:t>
            </a:r>
            <a:r>
              <a:rPr lang="en-US" sz="2000" dirty="0" smtClean="0"/>
              <a:t>.</a:t>
            </a:r>
          </a:p>
          <a:p>
            <a:pPr marL="625475" indent="-625475" algn="just">
              <a:buNone/>
            </a:pPr>
            <a:r>
              <a:rPr lang="en-US" sz="2000" dirty="0" smtClean="0"/>
              <a:t>BIANCHI, G. (2000) </a:t>
            </a:r>
            <a:r>
              <a:rPr lang="en-US" sz="2000" i="1" dirty="0" smtClean="0"/>
              <a:t>Performance Analysis of the IEEE 802.11 Distributed Coordination Function</a:t>
            </a:r>
            <a:r>
              <a:rPr lang="en-US" sz="2000" dirty="0" smtClean="0"/>
              <a:t>. IEEE Journal of Selected Areas in Communications, 18 (3), 535-547.</a:t>
            </a:r>
          </a:p>
          <a:p>
            <a:pPr marL="625475" indent="-625475" algn="just">
              <a:buNone/>
            </a:pPr>
            <a:r>
              <a:rPr lang="en-US" sz="2000" dirty="0" smtClean="0"/>
              <a:t>CEPT </a:t>
            </a:r>
            <a:r>
              <a:rPr lang="en-US" sz="2000" dirty="0" smtClean="0"/>
              <a:t>(2009) </a:t>
            </a:r>
            <a:r>
              <a:rPr lang="en-US" sz="2000" i="1" dirty="0" smtClean="0"/>
              <a:t> Technical considerations regarding harmonization options  for the digital dividend in the European Union – Frequency (channeling) arrangements for the 790-862 MHz band” </a:t>
            </a:r>
            <a:r>
              <a:rPr lang="en-US" sz="2000" dirty="0" smtClean="0"/>
              <a:t>. Final Report 31 by ECC within CEPT. Oct. 2009.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Roberto Aiello, Stefan 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438400"/>
          </a:xfrm>
        </p:spPr>
        <p:txBody>
          <a:bodyPr/>
          <a:lstStyle/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thank you for your attention!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>
                <a:hlinkClick r:id="rId2"/>
              </a:rPr>
              <a:t>www.disneyresearch.com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3696" y="6475413"/>
            <a:ext cx="43281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previously, we described desire for Frequency Division Multiplex (FDM) in 802.11 [ref: </a:t>
            </a:r>
            <a:r>
              <a:rPr lang="en-US" dirty="0" smtClean="0">
                <a:hlinkClick r:id="rId2" tooltip="click to open"/>
              </a:rPr>
              <a:t>11-10-0287-03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for operation in paired spectrum, or TVWS</a:t>
            </a:r>
          </a:p>
          <a:p>
            <a:r>
              <a:rPr lang="en-US" dirty="0" smtClean="0"/>
              <a:t>we presented at WNG because the idea seems long term and of broader interest</a:t>
            </a:r>
          </a:p>
          <a:p>
            <a:pPr lvl="1"/>
            <a:r>
              <a:rPr lang="en-US" dirty="0" smtClean="0"/>
              <a:t>with FDM, new (licensed) spectrum becomes available</a:t>
            </a:r>
          </a:p>
          <a:p>
            <a:pPr lvl="1"/>
            <a:r>
              <a:rPr lang="en-US" dirty="0" smtClean="0"/>
              <a:t>regulators often allocate different downlink and uplink spectrum</a:t>
            </a:r>
          </a:p>
          <a:p>
            <a:r>
              <a:rPr lang="en-US" dirty="0" smtClean="0"/>
              <a:t>here, we illustrate candidate spectrum, and discuss pros and cons of FDM for 802.11</a:t>
            </a:r>
          </a:p>
          <a:p>
            <a:pPr lvl="1"/>
            <a:r>
              <a:rPr lang="en-US" dirty="0" smtClean="0"/>
              <a:t>we share evaluation results and collect feedback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3696" y="6475413"/>
            <a:ext cx="43281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>
                <a:hlinkClick r:id="rId2" tooltip="click to open"/>
              </a:rPr>
              <a:t>11-10-0287-03</a:t>
            </a:r>
            <a:endParaRPr lang="en-US" dirty="0" smtClean="0"/>
          </a:p>
          <a:p>
            <a:r>
              <a:rPr lang="en-US" dirty="0" smtClean="0"/>
              <a:t>scenarios in which 802.11 FDM may be beneficial</a:t>
            </a:r>
          </a:p>
          <a:p>
            <a:pPr lvl="1"/>
            <a:r>
              <a:rPr lang="en-US" dirty="0" smtClean="0"/>
              <a:t>802.11 FDM in TVWS</a:t>
            </a:r>
          </a:p>
          <a:p>
            <a:pPr lvl="1"/>
            <a:r>
              <a:rPr lang="en-US" dirty="0" smtClean="0"/>
              <a:t>802.11 in LTE paired spectrum</a:t>
            </a:r>
          </a:p>
          <a:p>
            <a:r>
              <a:rPr lang="en-US" dirty="0" smtClean="0"/>
              <a:t>pros and cons of various approaches for FDM</a:t>
            </a:r>
          </a:p>
          <a:p>
            <a:pPr lvl="1"/>
            <a:r>
              <a:rPr lang="en-US" dirty="0" smtClean="0"/>
              <a:t>feedback channel &amp; collision detection</a:t>
            </a:r>
          </a:p>
          <a:p>
            <a:pPr lvl="1"/>
            <a:r>
              <a:rPr lang="en-US" dirty="0" smtClean="0"/>
              <a:t>reserve capacity to the access point</a:t>
            </a:r>
          </a:p>
          <a:p>
            <a:r>
              <a:rPr lang="en-US" dirty="0" smtClean="0"/>
              <a:t>conclusion and outlook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Roberto Aiello, Stefan 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F6B5ED-9DE0-4115-961A-A62475735CD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modification of 802.11 was</a:t>
            </a:r>
            <a:br>
              <a:rPr lang="en-US" dirty="0" smtClean="0"/>
            </a:br>
            <a:r>
              <a:rPr lang="en-US" dirty="0" smtClean="0"/>
              <a:t>discussed in </a:t>
            </a:r>
            <a:r>
              <a:rPr lang="en-US" dirty="0" smtClean="0">
                <a:hlinkClick r:id="rId2" tooltip="click to open"/>
              </a:rPr>
              <a:t>11-10-0287-03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objective: to connect wireless devices in theme parks</a:t>
            </a:r>
          </a:p>
          <a:p>
            <a:pPr lvl="1"/>
            <a:r>
              <a:rPr lang="en-US" smtClean="0"/>
              <a:t>including toys &amp; consumer products (hence chosing 802.11)</a:t>
            </a:r>
          </a:p>
          <a:p>
            <a:pPr lvl="1"/>
            <a:r>
              <a:rPr lang="en-US" smtClean="0"/>
              <a:t>with full coverage, carrier-grade quality, at low-cost</a:t>
            </a:r>
          </a:p>
          <a:p>
            <a:r>
              <a:rPr lang="en-US" smtClean="0"/>
              <a:t>802.11 is our natural choice, but still has shortcomings</a:t>
            </a:r>
          </a:p>
          <a:p>
            <a:pPr lvl="1"/>
            <a:r>
              <a:rPr lang="en-US" smtClean="0"/>
              <a:t>larger number of APs is difficult to install in theme parks</a:t>
            </a:r>
          </a:p>
          <a:p>
            <a:pPr lvl="1"/>
            <a:r>
              <a:rPr lang="en-US" smtClean="0"/>
              <a:t>low-frequency TVWS regulation is complex: not enough channels available</a:t>
            </a:r>
          </a:p>
          <a:p>
            <a:r>
              <a:rPr lang="en-US" smtClean="0"/>
              <a:t>we argued that modifying 802.11 towards FDM enables a new type of 802.11 that meets our needs</a:t>
            </a:r>
          </a:p>
          <a:p>
            <a:pPr lvl="1"/>
            <a:r>
              <a:rPr lang="en-US" smtClean="0"/>
              <a:t>FDM enables paired spectrum operation with uplink / downlink separation</a:t>
            </a:r>
          </a:p>
          <a:p>
            <a:pPr lvl="1"/>
            <a:r>
              <a:rPr lang="en-US" smtClean="0"/>
              <a:t>any paired spectrum, e.g., much of licensed LTE / WiMAX becomes available</a:t>
            </a:r>
          </a:p>
          <a:p>
            <a:pPr lvl="1"/>
            <a:r>
              <a:rPr lang="en-US" smtClean="0"/>
              <a:t>also beneficial for TVWS secondary spectrum usage</a:t>
            </a:r>
          </a:p>
          <a:p>
            <a:pPr lvl="1"/>
            <a:r>
              <a:rPr lang="en-US" smtClean="0"/>
              <a:t>larger 802.11 cell sizes and cellular-like network deployment become feasible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Roberto Aiello, Stefan 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Roberto Aiello, Stefan Mangold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3696" y="6475413"/>
            <a:ext cx="43281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 descr="screenshot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066800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/>
          <a:p>
            <a:pPr lvl="1"/>
            <a:r>
              <a:rPr lang="en-US" dirty="0" smtClean="0"/>
              <a:t>carrier-grade 802.11 deployment area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5328" y="1114928"/>
            <a:ext cx="4267200" cy="381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01000" cy="5029200"/>
          </a:xfrm>
        </p:spPr>
        <p:txBody>
          <a:bodyPr/>
          <a:lstStyle/>
          <a:p>
            <a:pPr>
              <a:buNone/>
            </a:pPr>
            <a:r>
              <a:rPr lang="en-US" smtClean="0"/>
              <a:t>outdoor coverage in theme park</a:t>
            </a:r>
          </a:p>
          <a:p>
            <a:pPr>
              <a:buNone/>
            </a:pPr>
            <a:endParaRPr lang="en-US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1371600" cy="14950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ular Callout 9"/>
          <p:cNvSpPr/>
          <p:nvPr/>
        </p:nvSpPr>
        <p:spPr bwMode="auto">
          <a:xfrm>
            <a:off x="1981200" y="1905000"/>
            <a:ext cx="1371600" cy="609600"/>
          </a:xfrm>
          <a:prstGeom prst="wedgeRectCallout">
            <a:avLst>
              <a:gd name="adj1" fmla="val 110746"/>
              <a:gd name="adj2" fmla="val 41636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 eaLnBrk="0" hangingPunct="0"/>
            <a:r>
              <a:rPr lang="en-US" sz="1800" b="1" smtClean="0">
                <a:solidFill>
                  <a:schemeClr val="tx1"/>
                </a:solidFill>
              </a:rPr>
              <a:t>unwanted</a:t>
            </a:r>
            <a:r>
              <a:rPr lang="en-US" sz="1800" b="1" smtClean="0">
                <a:solidFill>
                  <a:schemeClr val="tx1"/>
                </a:solidFill>
              </a:rPr>
              <a:t/>
            </a:r>
            <a:br>
              <a:rPr lang="en-US" sz="1800" b="1" smtClean="0">
                <a:solidFill>
                  <a:schemeClr val="tx1"/>
                </a:solidFill>
              </a:rPr>
            </a:br>
            <a:r>
              <a:rPr lang="en-US" sz="1800" b="1" smtClean="0">
                <a:solidFill>
                  <a:schemeClr val="tx1"/>
                </a:solidFill>
              </a:rPr>
              <a:t>antennas</a:t>
            </a:r>
            <a:endParaRPr lang="en-US" sz="1800" b="1" smtClean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1828800" y="6096000"/>
            <a:ext cx="1752600" cy="609600"/>
          </a:xfrm>
          <a:prstGeom prst="wedgeRectCallout">
            <a:avLst>
              <a:gd name="adj1" fmla="val -91046"/>
              <a:gd name="adj2" fmla="val -137971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b="1" smtClean="0">
                <a:solidFill>
                  <a:schemeClr val="tx1"/>
                </a:solidFill>
              </a:rPr>
              <a:t>indicator</a:t>
            </a:r>
            <a:r>
              <a:rPr lang="en-US" sz="1800" b="1" smtClean="0">
                <a:solidFill>
                  <a:schemeClr val="tx1"/>
                </a:solidFill>
              </a:rPr>
              <a:t> for quality per </a:t>
            </a:r>
            <a:r>
              <a:rPr lang="en-US" sz="1800" b="1" smtClean="0">
                <a:solidFill>
                  <a:schemeClr val="tx1"/>
                </a:solidFill>
              </a:rPr>
              <a:t>user</a:t>
            </a:r>
            <a:endParaRPr lang="en-US" sz="1800" b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6705600" y="6096000"/>
            <a:ext cx="2133600" cy="609600"/>
          </a:xfrm>
          <a:prstGeom prst="wedgeRectCallout">
            <a:avLst>
              <a:gd name="adj1" fmla="val -38431"/>
              <a:gd name="adj2" fmla="val -145865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b="1" smtClean="0">
                <a:solidFill>
                  <a:schemeClr val="tx1"/>
                </a:solidFill>
              </a:rPr>
              <a:t>large</a:t>
            </a:r>
            <a:r>
              <a:rPr lang="en-US" sz="1800" b="1" smtClean="0">
                <a:solidFill>
                  <a:schemeClr val="tx1"/>
                </a:solidFill>
              </a:rPr>
              <a:t> number of devices in </a:t>
            </a:r>
            <a:r>
              <a:rPr lang="en-US" sz="1800" b="1" smtClean="0">
                <a:solidFill>
                  <a:schemeClr val="tx1"/>
                </a:solidFill>
              </a:rPr>
              <a:t>hotspot</a:t>
            </a:r>
            <a:endParaRPr lang="en-US" sz="1800" b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0500" y="6581001"/>
            <a:ext cx="13773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jemula802.</a:t>
            </a:r>
            <a:endPara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division multiplex</a:t>
            </a:r>
            <a:endParaRPr lang="en-US" sz="2800" b="0" noProof="0" dirty="0"/>
          </a:p>
        </p:txBody>
      </p:sp>
      <p:pic>
        <p:nvPicPr>
          <p:cNvPr id="7" name="Content Placeholder 6" descr="802.11FDD basics.emf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24000" y="1981200"/>
            <a:ext cx="6661151" cy="411303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5224" y="6475413"/>
            <a:ext cx="509755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802.11 FDM in TVWS - regulation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FCC regulation separates fixed and portable channels</a:t>
            </a:r>
          </a:p>
          <a:p>
            <a:pPr lvl="1"/>
            <a:r>
              <a:rPr lang="en-US" dirty="0" smtClean="0"/>
              <a:t>example: TV channel 14: downlink only, no uplink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Roberto Aiello, Stefan 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8" descr="tvchannels.emf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4216173"/>
            <a:ext cx="9095309" cy="2032227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 bwMode="auto">
          <a:xfrm>
            <a:off x="3810000" y="3581400"/>
            <a:ext cx="1729409" cy="609600"/>
          </a:xfrm>
          <a:prstGeom prst="wedgeRectCallout">
            <a:avLst>
              <a:gd name="adj1" fmla="val 33523"/>
              <a:gd name="adj2" fmla="val 130452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 eaLnBrk="0" hangingPunct="0"/>
            <a:r>
              <a:rPr lang="de-CH" sz="1800" b="1" dirty="0" err="1" smtClean="0">
                <a:solidFill>
                  <a:schemeClr val="tx1"/>
                </a:solidFill>
              </a:rPr>
              <a:t>rules</a:t>
            </a:r>
            <a:r>
              <a:rPr lang="de-CH" sz="1800" b="1" dirty="0" smtClean="0">
                <a:solidFill>
                  <a:schemeClr val="tx1"/>
                </a:solidFill>
              </a:rPr>
              <a:t> </a:t>
            </a:r>
            <a:r>
              <a:rPr lang="de-CH" sz="1800" b="1" dirty="0" err="1" smtClean="0">
                <a:solidFill>
                  <a:schemeClr val="tx1"/>
                </a:solidFill>
              </a:rPr>
              <a:t>for</a:t>
            </a:r>
            <a:r>
              <a:rPr lang="de-CH" sz="1800" b="1" dirty="0" smtClean="0">
                <a:solidFill>
                  <a:schemeClr val="tx1"/>
                </a:solidFill>
              </a:rPr>
              <a:t> </a:t>
            </a:r>
            <a:r>
              <a:rPr lang="de-CH" sz="1800" b="1" dirty="0" err="1" smtClean="0">
                <a:solidFill>
                  <a:schemeClr val="tx1"/>
                </a:solidFill>
              </a:rPr>
              <a:t>fixed</a:t>
            </a:r>
            <a:r>
              <a:rPr lang="de-CH" sz="1800" b="1" dirty="0" smtClean="0">
                <a:solidFill>
                  <a:schemeClr val="tx1"/>
                </a:solidFill>
              </a:rPr>
              <a:t> (</a:t>
            </a:r>
            <a:r>
              <a:rPr lang="de-CH" sz="1800" b="1" dirty="0" err="1" smtClean="0">
                <a:solidFill>
                  <a:schemeClr val="tx1"/>
                </a:solidFill>
              </a:rPr>
              <a:t>downlink</a:t>
            </a:r>
            <a:r>
              <a:rPr lang="de-CH" sz="1800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7010400" y="3429000"/>
            <a:ext cx="1981200" cy="609600"/>
          </a:xfrm>
          <a:prstGeom prst="wedgeRectCallout">
            <a:avLst>
              <a:gd name="adj1" fmla="val -22192"/>
              <a:gd name="adj2" fmla="val 187687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de-CH" sz="1800" b="1" dirty="0" err="1" smtClean="0">
                <a:solidFill>
                  <a:schemeClr val="tx1"/>
                </a:solidFill>
              </a:rPr>
              <a:t>rules</a:t>
            </a:r>
            <a:r>
              <a:rPr lang="de-CH" sz="1800" b="1" dirty="0" smtClean="0">
                <a:solidFill>
                  <a:schemeClr val="tx1"/>
                </a:solidFill>
              </a:rPr>
              <a:t> </a:t>
            </a:r>
            <a:r>
              <a:rPr lang="de-CH" sz="1800" b="1" dirty="0" err="1" smtClean="0">
                <a:solidFill>
                  <a:schemeClr val="tx1"/>
                </a:solidFill>
              </a:rPr>
              <a:t>for</a:t>
            </a:r>
            <a:r>
              <a:rPr lang="de-CH" sz="1800" b="1" dirty="0" smtClean="0">
                <a:solidFill>
                  <a:schemeClr val="tx1"/>
                </a:solidFill>
              </a:rPr>
              <a:t/>
            </a:r>
            <a:br>
              <a:rPr lang="de-CH" sz="1800" b="1" dirty="0" smtClean="0">
                <a:solidFill>
                  <a:schemeClr val="tx1"/>
                </a:solidFill>
              </a:rPr>
            </a:br>
            <a:r>
              <a:rPr lang="de-CH" sz="1800" b="1" dirty="0" smtClean="0">
                <a:solidFill>
                  <a:schemeClr val="tx1"/>
                </a:solidFill>
              </a:rPr>
              <a:t>portable (</a:t>
            </a:r>
            <a:r>
              <a:rPr lang="de-CH" sz="1800" b="1" dirty="0" err="1" smtClean="0">
                <a:solidFill>
                  <a:schemeClr val="tx1"/>
                </a:solidFill>
              </a:rPr>
              <a:t>uplink</a:t>
            </a:r>
            <a:r>
              <a:rPr lang="de-CH" sz="1800" b="1" dirty="0" smtClean="0">
                <a:solidFill>
                  <a:schemeClr val="tx1"/>
                </a:solidFill>
              </a:rPr>
              <a:t>)</a:t>
            </a:r>
            <a:endParaRPr lang="de-CH" sz="18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29200" y="5135227"/>
            <a:ext cx="457200" cy="57977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5181600" y="6019800"/>
            <a:ext cx="1729409" cy="381000"/>
          </a:xfrm>
          <a:prstGeom prst="wedgeRectCallout">
            <a:avLst>
              <a:gd name="adj1" fmla="val -33265"/>
              <a:gd name="adj2" fmla="val -134811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 eaLnBrk="0" hangingPunct="0"/>
            <a:r>
              <a:rPr lang="de-CH" sz="1800" b="1" dirty="0" err="1" smtClean="0">
                <a:solidFill>
                  <a:schemeClr val="tx1"/>
                </a:solidFill>
              </a:rPr>
              <a:t>example</a:t>
            </a:r>
            <a:endParaRPr lang="de-CH" sz="1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802.11 FDM in TVWS - Disneyworld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Disneyworld, FDM helps TVWS operation</a:t>
            </a:r>
          </a:p>
          <a:p>
            <a:pPr lvl="1"/>
            <a:r>
              <a:rPr lang="en-US" smtClean="0"/>
              <a:t>example: use TV channel 9 for fixed/downlink and use TV channel 28 for portable/uplink (assuming no Part 74 devices around)</a:t>
            </a:r>
          </a:p>
          <a:p>
            <a:r>
              <a:rPr lang="en-US" smtClean="0"/>
              <a:t>no channel usable for downlink and uplink together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Roberto Aiello, Stefan 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1" name="Picture 10" descr="tvhotspots.emf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3606573"/>
            <a:ext cx="9095309" cy="203222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533400" y="4373227"/>
            <a:ext cx="7239000" cy="57977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152400" y="5638800"/>
            <a:ext cx="2819400" cy="609600"/>
          </a:xfrm>
          <a:prstGeom prst="wedgeRectCallout">
            <a:avLst>
              <a:gd name="adj1" fmla="val 20710"/>
              <a:gd name="adj2" fmla="val -179416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 eaLnBrk="0" hangingPunct="0"/>
            <a:r>
              <a:rPr lang="de-CH" sz="1800" b="1" dirty="0" smtClean="0">
                <a:solidFill>
                  <a:schemeClr val="tx1"/>
                </a:solidFill>
              </a:rPr>
              <a:t>TV </a:t>
            </a:r>
            <a:r>
              <a:rPr lang="de-CH" sz="1800" b="1" dirty="0" err="1" smtClean="0">
                <a:solidFill>
                  <a:schemeClr val="tx1"/>
                </a:solidFill>
              </a:rPr>
              <a:t>channel</a:t>
            </a:r>
            <a:r>
              <a:rPr lang="de-CH" sz="1800" b="1" dirty="0" smtClean="0">
                <a:solidFill>
                  <a:schemeClr val="tx1"/>
                </a:solidFill>
              </a:rPr>
              <a:t> 9 </a:t>
            </a:r>
            <a:r>
              <a:rPr lang="de-CH" sz="1800" b="1" dirty="0" err="1" smtClean="0">
                <a:solidFill>
                  <a:schemeClr val="tx1"/>
                </a:solidFill>
              </a:rPr>
              <a:t>could</a:t>
            </a:r>
            <a:r>
              <a:rPr lang="de-CH" sz="1800" b="1" dirty="0" smtClean="0">
                <a:solidFill>
                  <a:schemeClr val="tx1"/>
                </a:solidFill>
              </a:rPr>
              <a:t> </a:t>
            </a:r>
            <a:r>
              <a:rPr lang="de-CH" sz="1800" b="1" dirty="0" err="1" smtClean="0">
                <a:solidFill>
                  <a:schemeClr val="tx1"/>
                </a:solidFill>
              </a:rPr>
              <a:t>be</a:t>
            </a:r>
            <a:r>
              <a:rPr lang="de-CH" sz="1800" b="1" dirty="0" smtClean="0">
                <a:solidFill>
                  <a:schemeClr val="tx1"/>
                </a:solidFill>
              </a:rPr>
              <a:t> </a:t>
            </a:r>
            <a:r>
              <a:rPr lang="de-CH" sz="1800" b="1" dirty="0" err="1" smtClean="0">
                <a:solidFill>
                  <a:schemeClr val="tx1"/>
                </a:solidFill>
              </a:rPr>
              <a:t>used</a:t>
            </a:r>
            <a:r>
              <a:rPr lang="de-CH" sz="1800" b="1" dirty="0" smtClean="0">
                <a:solidFill>
                  <a:schemeClr val="tx1"/>
                </a:solidFill>
              </a:rPr>
              <a:t> </a:t>
            </a:r>
            <a:r>
              <a:rPr lang="de-CH" sz="1800" b="1" dirty="0" err="1" smtClean="0">
                <a:solidFill>
                  <a:schemeClr val="tx1"/>
                </a:solidFill>
              </a:rPr>
              <a:t>for</a:t>
            </a:r>
            <a:r>
              <a:rPr lang="de-CH" sz="1800" b="1" dirty="0" smtClean="0">
                <a:solidFill>
                  <a:schemeClr val="tx1"/>
                </a:solidFill>
              </a:rPr>
              <a:t> </a:t>
            </a:r>
            <a:r>
              <a:rPr lang="de-CH" sz="1800" b="1" dirty="0" err="1" smtClean="0">
                <a:solidFill>
                  <a:schemeClr val="tx1"/>
                </a:solidFill>
              </a:rPr>
              <a:t>fixed</a:t>
            </a:r>
            <a:r>
              <a:rPr lang="de-CH" sz="1800" b="1" dirty="0" smtClean="0">
                <a:solidFill>
                  <a:schemeClr val="tx1"/>
                </a:solidFill>
              </a:rPr>
              <a:t> (</a:t>
            </a:r>
            <a:r>
              <a:rPr lang="de-CH" sz="1800" b="1" dirty="0" err="1" smtClean="0">
                <a:solidFill>
                  <a:schemeClr val="tx1"/>
                </a:solidFill>
              </a:rPr>
              <a:t>downlink</a:t>
            </a:r>
            <a:r>
              <a:rPr lang="de-CH" sz="1800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4038600" y="5638800"/>
            <a:ext cx="3352800" cy="609600"/>
          </a:xfrm>
          <a:prstGeom prst="wedgeRectCallout">
            <a:avLst>
              <a:gd name="adj1" fmla="val 13693"/>
              <a:gd name="adj2" fmla="val -187313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de-CH" sz="1800" b="1" dirty="0" smtClean="0">
                <a:solidFill>
                  <a:schemeClr val="tx1"/>
                </a:solidFill>
              </a:rPr>
              <a:t>TV </a:t>
            </a:r>
            <a:r>
              <a:rPr lang="de-CH" sz="1800" b="1" dirty="0" err="1" smtClean="0">
                <a:solidFill>
                  <a:schemeClr val="tx1"/>
                </a:solidFill>
              </a:rPr>
              <a:t>channel</a:t>
            </a:r>
            <a:r>
              <a:rPr lang="de-CH" sz="1800" b="1" dirty="0" smtClean="0">
                <a:solidFill>
                  <a:schemeClr val="tx1"/>
                </a:solidFill>
              </a:rPr>
              <a:t> 28 </a:t>
            </a:r>
            <a:r>
              <a:rPr lang="de-CH" sz="1800" b="1" dirty="0" err="1" smtClean="0">
                <a:solidFill>
                  <a:schemeClr val="tx1"/>
                </a:solidFill>
              </a:rPr>
              <a:t>could</a:t>
            </a:r>
            <a:r>
              <a:rPr lang="de-CH" sz="1800" b="1" dirty="0" smtClean="0">
                <a:solidFill>
                  <a:schemeClr val="tx1"/>
                </a:solidFill>
              </a:rPr>
              <a:t> </a:t>
            </a:r>
            <a:r>
              <a:rPr lang="de-CH" sz="1800" b="1" dirty="0" err="1" smtClean="0">
                <a:solidFill>
                  <a:schemeClr val="tx1"/>
                </a:solidFill>
              </a:rPr>
              <a:t>be</a:t>
            </a:r>
            <a:r>
              <a:rPr lang="de-CH" sz="1800" b="1" dirty="0" smtClean="0">
                <a:solidFill>
                  <a:schemeClr val="tx1"/>
                </a:solidFill>
              </a:rPr>
              <a:t> </a:t>
            </a:r>
            <a:r>
              <a:rPr lang="de-CH" sz="1800" b="1" dirty="0" err="1" smtClean="0">
                <a:solidFill>
                  <a:schemeClr val="tx1"/>
                </a:solidFill>
              </a:rPr>
              <a:t>used</a:t>
            </a:r>
            <a:r>
              <a:rPr lang="de-CH" sz="1800" b="1" dirty="0" smtClean="0">
                <a:solidFill>
                  <a:schemeClr val="tx1"/>
                </a:solidFill>
              </a:rPr>
              <a:t> </a:t>
            </a:r>
            <a:r>
              <a:rPr lang="de-CH" sz="1800" b="1" dirty="0" err="1" smtClean="0">
                <a:solidFill>
                  <a:schemeClr val="tx1"/>
                </a:solidFill>
              </a:rPr>
              <a:t>for</a:t>
            </a:r>
            <a:r>
              <a:rPr lang="de-CH" sz="1800" b="1" dirty="0" smtClean="0">
                <a:solidFill>
                  <a:schemeClr val="tx1"/>
                </a:solidFill>
              </a:rPr>
              <a:t> portable (</a:t>
            </a:r>
            <a:r>
              <a:rPr lang="de-CH" sz="1800" b="1" dirty="0" err="1" smtClean="0">
                <a:solidFill>
                  <a:schemeClr val="tx1"/>
                </a:solidFill>
              </a:rPr>
              <a:t>uplink</a:t>
            </a:r>
            <a:r>
              <a:rPr lang="de-CH" sz="1800" b="1" dirty="0" smtClean="0">
                <a:solidFill>
                  <a:schemeClr val="tx1"/>
                </a:solidFill>
              </a:rPr>
              <a:t>)</a:t>
            </a:r>
            <a:endParaRPr lang="de-CH" sz="1800" b="1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802.11 in LTE paired spectrum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preferred harmonized frequency arrangement for the band 790-862 MHz [ref: CEPT (2009)]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other LTE bands:</a:t>
            </a:r>
          </a:p>
          <a:p>
            <a:pPr lvl="1"/>
            <a:r>
              <a:rPr lang="en-US" dirty="0" smtClean="0"/>
              <a:t>1.8 GHz, 2 GHz, 2.6 GHz mainly paired spectrum</a:t>
            </a:r>
          </a:p>
          <a:p>
            <a:pPr lvl="1"/>
            <a:r>
              <a:rPr lang="en-US" dirty="0" smtClean="0"/>
              <a:t>“technology neutral“ regulation: there is no reason for regulators to mandate a standard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802.11 might as well be deployed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Roberto Aiello, Stefan 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F6B5ED-9DE0-4115-961A-A62475735CD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6832" y="2961368"/>
            <a:ext cx="6455568" cy="122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66FF"/>
    </a:hlink>
    <a:folHlink>
      <a:srgbClr val="0000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822</Words>
  <Application>Microsoft Office PowerPoint</Application>
  <PresentationFormat>On-screen Show (4:3)</PresentationFormat>
  <Paragraphs>142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802-11-Submission</vt:lpstr>
      <vt:lpstr>Microsoft Office Word 97 - 2003 Document</vt:lpstr>
      <vt:lpstr>Microsoft Office Visio Drawing</vt:lpstr>
      <vt:lpstr>carrier-grade 802.11 operating in paired spectrum</vt:lpstr>
      <vt:lpstr>introduction</vt:lpstr>
      <vt:lpstr>outline</vt:lpstr>
      <vt:lpstr>a modification of 802.11 was discussed in 11-10-0287-03</vt:lpstr>
      <vt:lpstr>carrier-grade 802.11 deployment area</vt:lpstr>
      <vt:lpstr>frequency division multiplex</vt:lpstr>
      <vt:lpstr>802.11 FDM in TVWS - regulation</vt:lpstr>
      <vt:lpstr>802.11 FDM in TVWS - Disneyworld</vt:lpstr>
      <vt:lpstr>802.11 in LTE paired spectrum</vt:lpstr>
      <vt:lpstr>pros and cons of various FDM flavors</vt:lpstr>
      <vt:lpstr>feedback channel &amp; collision detection</vt:lpstr>
      <vt:lpstr>performance analysis</vt:lpstr>
      <vt:lpstr>802.11 FDM advantages</vt:lpstr>
      <vt:lpstr>802.11 FDM disadvantages</vt:lpstr>
      <vt:lpstr>conclusion and outlook</vt:lpstr>
      <vt:lpstr>references</vt:lpstr>
      <vt:lpstr> thank you for your attention!  www.disneyresearch.com </vt:lpstr>
    </vt:vector>
  </TitlesOfParts>
  <Company>Research In Motion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carrier-grade 802.11 operating in paired spectrum</dc:title>
  <dc:creator>Roberto Aiello, Stefan Mangold</dc:creator>
  <cp:lastModifiedBy>Stefan</cp:lastModifiedBy>
  <cp:revision>679</cp:revision>
  <cp:lastPrinted>1998-02-10T13:28:06Z</cp:lastPrinted>
  <dcterms:created xsi:type="dcterms:W3CDTF">2009-04-21T18:18:19Z</dcterms:created>
  <dcterms:modified xsi:type="dcterms:W3CDTF">2010-05-16T11:30:05Z</dcterms:modified>
</cp:coreProperties>
</file>