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4"/>
  </p:sldMasterIdLst>
  <p:notesMasterIdLst>
    <p:notesMasterId r:id="rId37"/>
  </p:notesMasterIdLst>
  <p:handoutMasterIdLst>
    <p:handoutMasterId r:id="rId38"/>
  </p:handoutMasterIdLst>
  <p:sldIdLst>
    <p:sldId id="256" r:id="rId5"/>
    <p:sldId id="257" r:id="rId6"/>
    <p:sldId id="550" r:id="rId7"/>
    <p:sldId id="513" r:id="rId8"/>
    <p:sldId id="518" r:id="rId9"/>
    <p:sldId id="272" r:id="rId10"/>
    <p:sldId id="549" r:id="rId11"/>
    <p:sldId id="535" r:id="rId12"/>
    <p:sldId id="527" r:id="rId13"/>
    <p:sldId id="259" r:id="rId14"/>
    <p:sldId id="298" r:id="rId15"/>
    <p:sldId id="286" r:id="rId16"/>
    <p:sldId id="299" r:id="rId17"/>
    <p:sldId id="297" r:id="rId18"/>
    <p:sldId id="533" r:id="rId19"/>
    <p:sldId id="278" r:id="rId20"/>
    <p:sldId id="264" r:id="rId21"/>
    <p:sldId id="528" r:id="rId22"/>
    <p:sldId id="543" r:id="rId23"/>
    <p:sldId id="544" r:id="rId24"/>
    <p:sldId id="531" r:id="rId25"/>
    <p:sldId id="547" r:id="rId26"/>
    <p:sldId id="548" r:id="rId27"/>
    <p:sldId id="542" r:id="rId28"/>
    <p:sldId id="520" r:id="rId29"/>
    <p:sldId id="521" r:id="rId30"/>
    <p:sldId id="516" r:id="rId31"/>
    <p:sldId id="514" r:id="rId32"/>
    <p:sldId id="515" r:id="rId33"/>
    <p:sldId id="510" r:id="rId34"/>
    <p:sldId id="511" r:id="rId35"/>
    <p:sldId id="509" r:id="rId36"/>
  </p:sldIdLst>
  <p:sldSz cx="12192000" cy="6858000"/>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521415D9-36F7-43E2-AB2F-B90AF26B5E84}">
      <p14:sectionLst xmlns:p14="http://schemas.microsoft.com/office/powerpoint/2010/main">
        <p14:section name="Default Section" id="{8EBCA279-0C17-43D0-A1C1-B8384318D95A}">
          <p14:sldIdLst>
            <p14:sldId id="256"/>
            <p14:sldId id="257"/>
            <p14:sldId id="550"/>
            <p14:sldId id="513"/>
            <p14:sldId id="518"/>
            <p14:sldId id="272"/>
            <p14:sldId id="549"/>
            <p14:sldId id="535"/>
          </p14:sldIdLst>
        </p14:section>
        <p14:section name="Mtg Events" id="{FF2D45F4-6192-4F10-A0A6-61B2CCE5C86F}">
          <p14:sldIdLst>
            <p14:sldId id="527"/>
            <p14:sldId id="259"/>
            <p14:sldId id="298"/>
            <p14:sldId id="286"/>
            <p14:sldId id="299"/>
            <p14:sldId id="297"/>
            <p14:sldId id="533"/>
            <p14:sldId id="278"/>
          </p14:sldIdLst>
        </p14:section>
        <p14:section name="Refernces" id="{550E22C8-CE70-4B88-9573-377DFC475CD0}">
          <p14:sldIdLst>
            <p14:sldId id="264"/>
          </p14:sldIdLst>
        </p14:section>
        <p14:section name="Previous Motions" id="{0A2BA85A-4E76-4CC0-B8A5-234F28EFFC7E}">
          <p14:sldIdLst>
            <p14:sldId id="528"/>
            <p14:sldId id="543"/>
            <p14:sldId id="544"/>
            <p14:sldId id="531"/>
            <p14:sldId id="547"/>
            <p14:sldId id="548"/>
            <p14:sldId id="542"/>
            <p14:sldId id="520"/>
            <p14:sldId id="521"/>
            <p14:sldId id="516"/>
            <p14:sldId id="514"/>
            <p14:sldId id="515"/>
            <p14:sldId id="510"/>
            <p14:sldId id="511"/>
            <p14:sldId id="50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D291E85-AF01-47F6-BD75-18817F981F03}" v="14" dt="2024-03-11T07:00:34.781"/>
  </p1510:revLst>
</p1510:revInfo>
</file>

<file path=ppt/tableStyles.xml><?xml version="1.0" encoding="utf-8"?>
<a:tblStyleLst xmlns:a="http://schemas.openxmlformats.org/drawingml/2006/main" def="{5C22544A-7EE6-4342-B048-85BDC9FD1C3A}">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931" autoAdjust="0"/>
    <p:restoredTop sz="68114" autoAdjust="0"/>
  </p:normalViewPr>
  <p:slideViewPr>
    <p:cSldViewPr>
      <p:cViewPr varScale="1">
        <p:scale>
          <a:sx n="73" d="100"/>
          <a:sy n="73" d="100"/>
        </p:scale>
        <p:origin x="408" y="72"/>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microsoft.com/office/2016/11/relationships/changesInfo" Target="changesInfos/changesInfo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5E809109-4F11-4215-BBFF-E4F58AFB51AA}"/>
    <pc:docChg chg="modSld modMainMaster">
      <pc:chgData name="Jon Rosdahl" userId="2820f357-2dd4-4127-8713-e0bfde0fd756" providerId="ADAL" clId="{5E809109-4F11-4215-BBFF-E4F58AFB51AA}" dt="2024-02-15T12:58:25.208" v="3" actId="6549"/>
      <pc:docMkLst>
        <pc:docMk/>
      </pc:docMkLst>
      <pc:sldChg chg="modSp mod">
        <pc:chgData name="Jon Rosdahl" userId="2820f357-2dd4-4127-8713-e0bfde0fd756" providerId="ADAL" clId="{5E809109-4F11-4215-BBFF-E4F58AFB51AA}" dt="2024-02-15T12:57:52.532" v="1" actId="20577"/>
        <pc:sldMkLst>
          <pc:docMk/>
          <pc:sldMk cId="0" sldId="256"/>
        </pc:sldMkLst>
        <pc:spChg chg="mod">
          <ac:chgData name="Jon Rosdahl" userId="2820f357-2dd4-4127-8713-e0bfde0fd756" providerId="ADAL" clId="{5E809109-4F11-4215-BBFF-E4F58AFB51AA}" dt="2024-02-15T12:57:52.532" v="1" actId="20577"/>
          <ac:spMkLst>
            <pc:docMk/>
            <pc:sldMk cId="0" sldId="256"/>
            <ac:spMk id="3074" creationId="{00000000-0000-0000-0000-000000000000}"/>
          </ac:spMkLst>
        </pc:spChg>
      </pc:sldChg>
      <pc:sldMasterChg chg="modSp mod">
        <pc:chgData name="Jon Rosdahl" userId="2820f357-2dd4-4127-8713-e0bfde0fd756" providerId="ADAL" clId="{5E809109-4F11-4215-BBFF-E4F58AFB51AA}" dt="2024-02-15T12:58:25.208" v="3" actId="6549"/>
        <pc:sldMasterMkLst>
          <pc:docMk/>
          <pc:sldMasterMk cId="321612819" sldId="2147483672"/>
        </pc:sldMasterMkLst>
        <pc:spChg chg="mod">
          <ac:chgData name="Jon Rosdahl" userId="2820f357-2dd4-4127-8713-e0bfde0fd756" providerId="ADAL" clId="{5E809109-4F11-4215-BBFF-E4F58AFB51AA}" dt="2024-02-15T12:58:25.208" v="3" actId="6549"/>
          <ac:spMkLst>
            <pc:docMk/>
            <pc:sldMasterMk cId="321612819" sldId="2147483672"/>
            <ac:spMk id="11" creationId="{106A7171-3D93-4AEC-9BD3-73DD99752379}"/>
          </ac:spMkLst>
        </pc:spChg>
      </pc:sldMasterChg>
    </pc:docChg>
  </pc:docChgLst>
  <pc:docChgLst>
    <pc:chgData name="Jon Rosdahl" userId="2820f357-2dd4-4127-8713-e0bfde0fd756" providerId="ADAL" clId="{1D291E85-AF01-47F6-BD75-18817F981F03}"/>
    <pc:docChg chg="undo custSel addSld delSld modSld sldOrd modMainMaster delSection modSection">
      <pc:chgData name="Jon Rosdahl" userId="2820f357-2dd4-4127-8713-e0bfde0fd756" providerId="ADAL" clId="{1D291E85-AF01-47F6-BD75-18817F981F03}" dt="2024-03-11T07:00:48.828" v="1190" actId="6549"/>
      <pc:docMkLst>
        <pc:docMk/>
      </pc:docMkLst>
      <pc:sldChg chg="modNotesTx">
        <pc:chgData name="Jon Rosdahl" userId="2820f357-2dd4-4127-8713-e0bfde0fd756" providerId="ADAL" clId="{1D291E85-AF01-47F6-BD75-18817F981F03}" dt="2024-03-11T06:59:59.493" v="1188" actId="20577"/>
        <pc:sldMkLst>
          <pc:docMk/>
          <pc:sldMk cId="0" sldId="256"/>
        </pc:sldMkLst>
      </pc:sldChg>
      <pc:sldChg chg="modSp mod">
        <pc:chgData name="Jon Rosdahl" userId="2820f357-2dd4-4127-8713-e0bfde0fd756" providerId="ADAL" clId="{1D291E85-AF01-47F6-BD75-18817F981F03}" dt="2024-03-09T06:00:51.173" v="90" actId="6549"/>
        <pc:sldMkLst>
          <pc:docMk/>
          <pc:sldMk cId="0" sldId="257"/>
        </pc:sldMkLst>
        <pc:spChg chg="mod">
          <ac:chgData name="Jon Rosdahl" userId="2820f357-2dd4-4127-8713-e0bfde0fd756" providerId="ADAL" clId="{1D291E85-AF01-47F6-BD75-18817F981F03}" dt="2024-03-09T06:00:51.173" v="90" actId="6549"/>
          <ac:spMkLst>
            <pc:docMk/>
            <pc:sldMk cId="0" sldId="257"/>
            <ac:spMk id="4098" creationId="{00000000-0000-0000-0000-000000000000}"/>
          </ac:spMkLst>
        </pc:spChg>
      </pc:sldChg>
      <pc:sldChg chg="add del">
        <pc:chgData name="Jon Rosdahl" userId="2820f357-2dd4-4127-8713-e0bfde0fd756" providerId="ADAL" clId="{1D291E85-AF01-47F6-BD75-18817F981F03}" dt="2024-03-10T15:24:16.233" v="1141" actId="47"/>
        <pc:sldMkLst>
          <pc:docMk/>
          <pc:sldMk cId="0" sldId="258"/>
        </pc:sldMkLst>
      </pc:sldChg>
      <pc:sldChg chg="del">
        <pc:chgData name="Jon Rosdahl" userId="2820f357-2dd4-4127-8713-e0bfde0fd756" providerId="ADAL" clId="{1D291E85-AF01-47F6-BD75-18817F981F03}" dt="2024-03-10T15:24:21.573" v="1143" actId="47"/>
        <pc:sldMkLst>
          <pc:docMk/>
          <pc:sldMk cId="0" sldId="260"/>
        </pc:sldMkLst>
      </pc:sldChg>
      <pc:sldChg chg="del">
        <pc:chgData name="Jon Rosdahl" userId="2820f357-2dd4-4127-8713-e0bfde0fd756" providerId="ADAL" clId="{1D291E85-AF01-47F6-BD75-18817F981F03}" dt="2024-03-10T15:27:00.971" v="1151" actId="47"/>
        <pc:sldMkLst>
          <pc:docMk/>
          <pc:sldMk cId="0" sldId="262"/>
        </pc:sldMkLst>
      </pc:sldChg>
      <pc:sldChg chg="del">
        <pc:chgData name="Jon Rosdahl" userId="2820f357-2dd4-4127-8713-e0bfde0fd756" providerId="ADAL" clId="{1D291E85-AF01-47F6-BD75-18817F981F03}" dt="2024-03-10T15:27:02.916" v="1152" actId="47"/>
        <pc:sldMkLst>
          <pc:docMk/>
          <pc:sldMk cId="0" sldId="263"/>
        </pc:sldMkLst>
      </pc:sldChg>
      <pc:sldChg chg="del">
        <pc:chgData name="Jon Rosdahl" userId="2820f357-2dd4-4127-8713-e0bfde0fd756" providerId="ADAL" clId="{1D291E85-AF01-47F6-BD75-18817F981F03}" dt="2024-03-10T14:43:47.175" v="841" actId="47"/>
        <pc:sldMkLst>
          <pc:docMk/>
          <pc:sldMk cId="836784854" sldId="269"/>
        </pc:sldMkLst>
      </pc:sldChg>
      <pc:sldChg chg="modSp mod ord">
        <pc:chgData name="Jon Rosdahl" userId="2820f357-2dd4-4127-8713-e0bfde0fd756" providerId="ADAL" clId="{1D291E85-AF01-47F6-BD75-18817F981F03}" dt="2024-03-10T14:51:45.615" v="1067"/>
        <pc:sldMkLst>
          <pc:docMk/>
          <pc:sldMk cId="2239589687" sldId="272"/>
        </pc:sldMkLst>
        <pc:spChg chg="mod">
          <ac:chgData name="Jon Rosdahl" userId="2820f357-2dd4-4127-8713-e0bfde0fd756" providerId="ADAL" clId="{1D291E85-AF01-47F6-BD75-18817F981F03}" dt="2024-03-10T14:50:00.923" v="1050" actId="14100"/>
          <ac:spMkLst>
            <pc:docMk/>
            <pc:sldMk cId="2239589687" sldId="272"/>
            <ac:spMk id="2" creationId="{83380DDE-A6D9-4DBD-93F1-8CAA6AF62C6A}"/>
          </ac:spMkLst>
        </pc:spChg>
        <pc:spChg chg="mod">
          <ac:chgData name="Jon Rosdahl" userId="2820f357-2dd4-4127-8713-e0bfde0fd756" providerId="ADAL" clId="{1D291E85-AF01-47F6-BD75-18817F981F03}" dt="2024-03-10T14:50:10.123" v="1052" actId="20577"/>
          <ac:spMkLst>
            <pc:docMk/>
            <pc:sldMk cId="2239589687" sldId="272"/>
            <ac:spMk id="11" creationId="{EEA6F570-68C4-5CBB-4B40-B81D543953DD}"/>
          </ac:spMkLst>
        </pc:spChg>
      </pc:sldChg>
      <pc:sldChg chg="modNotesTx">
        <pc:chgData name="Jon Rosdahl" userId="2820f357-2dd4-4127-8713-e0bfde0fd756" providerId="ADAL" clId="{1D291E85-AF01-47F6-BD75-18817F981F03}" dt="2024-03-10T14:53:29.561" v="1136" actId="313"/>
        <pc:sldMkLst>
          <pc:docMk/>
          <pc:sldMk cId="0" sldId="278"/>
        </pc:sldMkLst>
      </pc:sldChg>
      <pc:sldChg chg="del">
        <pc:chgData name="Jon Rosdahl" userId="2820f357-2dd4-4127-8713-e0bfde0fd756" providerId="ADAL" clId="{1D291E85-AF01-47F6-BD75-18817F981F03}" dt="2024-03-10T14:52:54.827" v="1089" actId="47"/>
        <pc:sldMkLst>
          <pc:docMk/>
          <pc:sldMk cId="3961416039" sldId="283"/>
        </pc:sldMkLst>
      </pc:sldChg>
      <pc:sldChg chg="del">
        <pc:chgData name="Jon Rosdahl" userId="2820f357-2dd4-4127-8713-e0bfde0fd756" providerId="ADAL" clId="{1D291E85-AF01-47F6-BD75-18817F981F03}" dt="2024-03-10T14:41:43.422" v="829" actId="47"/>
        <pc:sldMkLst>
          <pc:docMk/>
          <pc:sldMk cId="1517160087" sldId="285"/>
        </pc:sldMkLst>
      </pc:sldChg>
      <pc:sldChg chg="del">
        <pc:chgData name="Jon Rosdahl" userId="2820f357-2dd4-4127-8713-e0bfde0fd756" providerId="ADAL" clId="{1D291E85-AF01-47F6-BD75-18817F981F03}" dt="2024-03-10T14:52:58.974" v="1090" actId="47"/>
        <pc:sldMkLst>
          <pc:docMk/>
          <pc:sldMk cId="581173769" sldId="293"/>
        </pc:sldMkLst>
      </pc:sldChg>
      <pc:sldChg chg="del">
        <pc:chgData name="Jon Rosdahl" userId="2820f357-2dd4-4127-8713-e0bfde0fd756" providerId="ADAL" clId="{1D291E85-AF01-47F6-BD75-18817F981F03}" dt="2024-03-10T14:53:00.936" v="1091" actId="47"/>
        <pc:sldMkLst>
          <pc:docMk/>
          <pc:sldMk cId="2961494598" sldId="295"/>
        </pc:sldMkLst>
      </pc:sldChg>
      <pc:sldChg chg="del">
        <pc:chgData name="Jon Rosdahl" userId="2820f357-2dd4-4127-8713-e0bfde0fd756" providerId="ADAL" clId="{1D291E85-AF01-47F6-BD75-18817F981F03}" dt="2024-03-10T14:53:01.734" v="1092" actId="47"/>
        <pc:sldMkLst>
          <pc:docMk/>
          <pc:sldMk cId="1621053504" sldId="296"/>
        </pc:sldMkLst>
      </pc:sldChg>
      <pc:sldChg chg="modSp mod modNotesTx">
        <pc:chgData name="Jon Rosdahl" userId="2820f357-2dd4-4127-8713-e0bfde0fd756" providerId="ADAL" clId="{1D291E85-AF01-47F6-BD75-18817F981F03}" dt="2024-03-10T14:22:06.403" v="635" actId="14100"/>
        <pc:sldMkLst>
          <pc:docMk/>
          <pc:sldMk cId="813526153" sldId="513"/>
        </pc:sldMkLst>
        <pc:spChg chg="mod">
          <ac:chgData name="Jon Rosdahl" userId="2820f357-2dd4-4127-8713-e0bfde0fd756" providerId="ADAL" clId="{1D291E85-AF01-47F6-BD75-18817F981F03}" dt="2024-03-10T14:22:06.403" v="635" actId="14100"/>
          <ac:spMkLst>
            <pc:docMk/>
            <pc:sldMk cId="813526153" sldId="513"/>
            <ac:spMk id="8" creationId="{BABB8EDA-4C9B-BACF-CD7D-805D4554F0BE}"/>
          </ac:spMkLst>
        </pc:spChg>
      </pc:sldChg>
      <pc:sldChg chg="del">
        <pc:chgData name="Jon Rosdahl" userId="2820f357-2dd4-4127-8713-e0bfde0fd756" providerId="ADAL" clId="{1D291E85-AF01-47F6-BD75-18817F981F03}" dt="2024-03-09T06:01:10.049" v="91" actId="47"/>
        <pc:sldMkLst>
          <pc:docMk/>
          <pc:sldMk cId="3027881796" sldId="517"/>
        </pc:sldMkLst>
      </pc:sldChg>
      <pc:sldChg chg="modSp mod">
        <pc:chgData name="Jon Rosdahl" userId="2820f357-2dd4-4127-8713-e0bfde0fd756" providerId="ADAL" clId="{1D291E85-AF01-47F6-BD75-18817F981F03}" dt="2024-03-10T14:51:56.901" v="1070" actId="20577"/>
        <pc:sldMkLst>
          <pc:docMk/>
          <pc:sldMk cId="2172834629" sldId="518"/>
        </pc:sldMkLst>
        <pc:spChg chg="mod">
          <ac:chgData name="Jon Rosdahl" userId="2820f357-2dd4-4127-8713-e0bfde0fd756" providerId="ADAL" clId="{1D291E85-AF01-47F6-BD75-18817F981F03}" dt="2024-03-10T14:36:10.520" v="750" actId="20577"/>
          <ac:spMkLst>
            <pc:docMk/>
            <pc:sldMk cId="2172834629" sldId="518"/>
            <ac:spMk id="2" creationId="{BE735984-2F21-B84A-91FA-9A757B6FCC87}"/>
          </ac:spMkLst>
        </pc:spChg>
        <pc:spChg chg="mod">
          <ac:chgData name="Jon Rosdahl" userId="2820f357-2dd4-4127-8713-e0bfde0fd756" providerId="ADAL" clId="{1D291E85-AF01-47F6-BD75-18817F981F03}" dt="2024-03-10T14:51:56.901" v="1070" actId="20577"/>
          <ac:spMkLst>
            <pc:docMk/>
            <pc:sldMk cId="2172834629" sldId="518"/>
            <ac:spMk id="3" creationId="{4BC2ADD1-B8C5-032E-1077-A3454D760BB7}"/>
          </ac:spMkLst>
        </pc:spChg>
      </pc:sldChg>
      <pc:sldChg chg="del">
        <pc:chgData name="Jon Rosdahl" userId="2820f357-2dd4-4127-8713-e0bfde0fd756" providerId="ADAL" clId="{1D291E85-AF01-47F6-BD75-18817F981F03}" dt="2024-03-10T14:53:34.014" v="1137" actId="47"/>
        <pc:sldMkLst>
          <pc:docMk/>
          <pc:sldMk cId="305744695" sldId="525"/>
        </pc:sldMkLst>
      </pc:sldChg>
      <pc:sldChg chg="modSp mod">
        <pc:chgData name="Jon Rosdahl" userId="2820f357-2dd4-4127-8713-e0bfde0fd756" providerId="ADAL" clId="{1D291E85-AF01-47F6-BD75-18817F981F03}" dt="2024-03-10T14:52:38.695" v="1088"/>
        <pc:sldMkLst>
          <pc:docMk/>
          <pc:sldMk cId="0" sldId="527"/>
        </pc:sldMkLst>
        <pc:spChg chg="mod">
          <ac:chgData name="Jon Rosdahl" userId="2820f357-2dd4-4127-8713-e0bfde0fd756" providerId="ADAL" clId="{1D291E85-AF01-47F6-BD75-18817F981F03}" dt="2024-03-10T14:52:38.695" v="1088"/>
          <ac:spMkLst>
            <pc:docMk/>
            <pc:sldMk cId="0" sldId="527"/>
            <ac:spMk id="54" creationId="{00000000-0000-0000-0000-000000000000}"/>
          </ac:spMkLst>
        </pc:spChg>
      </pc:sldChg>
      <pc:sldChg chg="del modNotesTx">
        <pc:chgData name="Jon Rosdahl" userId="2820f357-2dd4-4127-8713-e0bfde0fd756" providerId="ADAL" clId="{1D291E85-AF01-47F6-BD75-18817F981F03}" dt="2024-03-10T14:28:35.267" v="721" actId="2696"/>
        <pc:sldMkLst>
          <pc:docMk/>
          <pc:sldMk cId="468114417" sldId="528"/>
        </pc:sldMkLst>
      </pc:sldChg>
      <pc:sldChg chg="del">
        <pc:chgData name="Jon Rosdahl" userId="2820f357-2dd4-4127-8713-e0bfde0fd756" providerId="ADAL" clId="{1D291E85-AF01-47F6-BD75-18817F981F03}" dt="2024-03-10T14:34:31.415" v="739" actId="47"/>
        <pc:sldMkLst>
          <pc:docMk/>
          <pc:sldMk cId="2318204819" sldId="529"/>
        </pc:sldMkLst>
      </pc:sldChg>
      <pc:sldChg chg="del">
        <pc:chgData name="Jon Rosdahl" userId="2820f357-2dd4-4127-8713-e0bfde0fd756" providerId="ADAL" clId="{1D291E85-AF01-47F6-BD75-18817F981F03}" dt="2024-03-10T14:34:32.862" v="740" actId="47"/>
        <pc:sldMkLst>
          <pc:docMk/>
          <pc:sldMk cId="3437804674" sldId="530"/>
        </pc:sldMkLst>
      </pc:sldChg>
      <pc:sldChg chg="del">
        <pc:chgData name="Jon Rosdahl" userId="2820f357-2dd4-4127-8713-e0bfde0fd756" providerId="ADAL" clId="{1D291E85-AF01-47F6-BD75-18817F981F03}" dt="2024-03-10T14:42:05.423" v="831" actId="2696"/>
        <pc:sldMkLst>
          <pc:docMk/>
          <pc:sldMk cId="1446147311" sldId="531"/>
        </pc:sldMkLst>
      </pc:sldChg>
      <pc:sldChg chg="modSp mod">
        <pc:chgData name="Jon Rosdahl" userId="2820f357-2dd4-4127-8713-e0bfde0fd756" providerId="ADAL" clId="{1D291E85-AF01-47F6-BD75-18817F981F03}" dt="2024-03-10T14:42:37.991" v="834" actId="14100"/>
        <pc:sldMkLst>
          <pc:docMk/>
          <pc:sldMk cId="3548957073" sldId="531"/>
        </pc:sldMkLst>
        <pc:spChg chg="mod">
          <ac:chgData name="Jon Rosdahl" userId="2820f357-2dd4-4127-8713-e0bfde0fd756" providerId="ADAL" clId="{1D291E85-AF01-47F6-BD75-18817F981F03}" dt="2024-03-10T14:42:32.708" v="833" actId="14100"/>
          <ac:spMkLst>
            <pc:docMk/>
            <pc:sldMk cId="3548957073" sldId="531"/>
            <ac:spMk id="2" creationId="{6203453B-4FB5-18F3-596D-A5900F7DA79A}"/>
          </ac:spMkLst>
        </pc:spChg>
        <pc:spChg chg="mod">
          <ac:chgData name="Jon Rosdahl" userId="2820f357-2dd4-4127-8713-e0bfde0fd756" providerId="ADAL" clId="{1D291E85-AF01-47F6-BD75-18817F981F03}" dt="2024-03-10T14:42:37.991" v="834" actId="14100"/>
          <ac:spMkLst>
            <pc:docMk/>
            <pc:sldMk cId="3548957073" sldId="531"/>
            <ac:spMk id="3" creationId="{7A524F4B-1EE2-8E46-29A2-649590B3F0D8}"/>
          </ac:spMkLst>
        </pc:spChg>
      </pc:sldChg>
      <pc:sldChg chg="del">
        <pc:chgData name="Jon Rosdahl" userId="2820f357-2dd4-4127-8713-e0bfde0fd756" providerId="ADAL" clId="{1D291E85-AF01-47F6-BD75-18817F981F03}" dt="2024-03-10T14:41:48.586" v="830" actId="47"/>
        <pc:sldMkLst>
          <pc:docMk/>
          <pc:sldMk cId="1616760573" sldId="534"/>
        </pc:sldMkLst>
      </pc:sldChg>
      <pc:sldChg chg="addSp delSp modSp mod modClrScheme chgLayout">
        <pc:chgData name="Jon Rosdahl" userId="2820f357-2dd4-4127-8713-e0bfde0fd756" providerId="ADAL" clId="{1D291E85-AF01-47F6-BD75-18817F981F03}" dt="2024-03-10T22:25:18.443" v="1185" actId="14100"/>
        <pc:sldMkLst>
          <pc:docMk/>
          <pc:sldMk cId="3166482721" sldId="535"/>
        </pc:sldMkLst>
        <pc:spChg chg="mod">
          <ac:chgData name="Jon Rosdahl" userId="2820f357-2dd4-4127-8713-e0bfde0fd756" providerId="ADAL" clId="{1D291E85-AF01-47F6-BD75-18817F981F03}" dt="2024-03-10T22:24:17.069" v="1173" actId="26606"/>
          <ac:spMkLst>
            <pc:docMk/>
            <pc:sldMk cId="3166482721" sldId="535"/>
            <ac:spMk id="2" creationId="{DC4266F8-8FE1-E125-F4A1-D8DECE027C9C}"/>
          </ac:spMkLst>
        </pc:spChg>
        <pc:spChg chg="mod">
          <ac:chgData name="Jon Rosdahl" userId="2820f357-2dd4-4127-8713-e0bfde0fd756" providerId="ADAL" clId="{1D291E85-AF01-47F6-BD75-18817F981F03}" dt="2024-03-10T22:24:17.069" v="1173" actId="26606"/>
          <ac:spMkLst>
            <pc:docMk/>
            <pc:sldMk cId="3166482721" sldId="535"/>
            <ac:spMk id="3" creationId="{CB3AB1D5-1A8F-671C-C244-68A5955C2A5D}"/>
          </ac:spMkLst>
        </pc:spChg>
        <pc:spChg chg="mod">
          <ac:chgData name="Jon Rosdahl" userId="2820f357-2dd4-4127-8713-e0bfde0fd756" providerId="ADAL" clId="{1D291E85-AF01-47F6-BD75-18817F981F03}" dt="2024-03-10T22:24:17.069" v="1173" actId="26606"/>
          <ac:spMkLst>
            <pc:docMk/>
            <pc:sldMk cId="3166482721" sldId="535"/>
            <ac:spMk id="4" creationId="{C14845ED-3055-4645-7C46-3449C16FD825}"/>
          </ac:spMkLst>
        </pc:spChg>
        <pc:spChg chg="mod">
          <ac:chgData name="Jon Rosdahl" userId="2820f357-2dd4-4127-8713-e0bfde0fd756" providerId="ADAL" clId="{1D291E85-AF01-47F6-BD75-18817F981F03}" dt="2024-03-10T22:24:17.069" v="1173" actId="26606"/>
          <ac:spMkLst>
            <pc:docMk/>
            <pc:sldMk cId="3166482721" sldId="535"/>
            <ac:spMk id="5" creationId="{98B3F9FA-F42F-EDFB-D6B2-D5BF4631AF69}"/>
          </ac:spMkLst>
        </pc:spChg>
        <pc:spChg chg="mod">
          <ac:chgData name="Jon Rosdahl" userId="2820f357-2dd4-4127-8713-e0bfde0fd756" providerId="ADAL" clId="{1D291E85-AF01-47F6-BD75-18817F981F03}" dt="2024-03-10T22:24:17.069" v="1173" actId="26606"/>
          <ac:spMkLst>
            <pc:docMk/>
            <pc:sldMk cId="3166482721" sldId="535"/>
            <ac:spMk id="6" creationId="{82E61CE7-BA3D-352B-DA22-53168DAEB02E}"/>
          </ac:spMkLst>
        </pc:spChg>
        <pc:spChg chg="add del mod">
          <ac:chgData name="Jon Rosdahl" userId="2820f357-2dd4-4127-8713-e0bfde0fd756" providerId="ADAL" clId="{1D291E85-AF01-47F6-BD75-18817F981F03}" dt="2024-03-10T22:24:17.073" v="1175"/>
          <ac:spMkLst>
            <pc:docMk/>
            <pc:sldMk cId="3166482721" sldId="535"/>
            <ac:spMk id="7" creationId="{25EB2D28-7AE8-0930-DA4F-C16727723BF3}"/>
          </ac:spMkLst>
        </pc:spChg>
        <pc:spChg chg="add del mod">
          <ac:chgData name="Jon Rosdahl" userId="2820f357-2dd4-4127-8713-e0bfde0fd756" providerId="ADAL" clId="{1D291E85-AF01-47F6-BD75-18817F981F03}" dt="2024-03-10T22:25:03.605" v="1183" actId="478"/>
          <ac:spMkLst>
            <pc:docMk/>
            <pc:sldMk cId="3166482721" sldId="535"/>
            <ac:spMk id="13" creationId="{A02D7B7C-AD55-FC03-9721-7C78AB95E23B}"/>
          </ac:spMkLst>
        </pc:spChg>
        <pc:spChg chg="add del mod">
          <ac:chgData name="Jon Rosdahl" userId="2820f357-2dd4-4127-8713-e0bfde0fd756" providerId="ADAL" clId="{1D291E85-AF01-47F6-BD75-18817F981F03}" dt="2024-03-10T22:24:48.802" v="1181" actId="478"/>
          <ac:spMkLst>
            <pc:docMk/>
            <pc:sldMk cId="3166482721" sldId="535"/>
            <ac:spMk id="15" creationId="{BF252B83-6102-85E4-878B-D0AE36723041}"/>
          </ac:spMkLst>
        </pc:spChg>
        <pc:graphicFrameChg chg="add mod modGraphic">
          <ac:chgData name="Jon Rosdahl" userId="2820f357-2dd4-4127-8713-e0bfde0fd756" providerId="ADAL" clId="{1D291E85-AF01-47F6-BD75-18817F981F03}" dt="2024-03-10T22:25:18.443" v="1185" actId="14100"/>
          <ac:graphicFrameMkLst>
            <pc:docMk/>
            <pc:sldMk cId="3166482721" sldId="535"/>
            <ac:graphicFrameMk id="8" creationId="{CC2AD20B-4BB7-6DB2-D11E-B74B592765DB}"/>
          </ac:graphicFrameMkLst>
        </pc:graphicFrameChg>
      </pc:sldChg>
      <pc:sldChg chg="del">
        <pc:chgData name="Jon Rosdahl" userId="2820f357-2dd4-4127-8713-e0bfde0fd756" providerId="ADAL" clId="{1D291E85-AF01-47F6-BD75-18817F981F03}" dt="2024-03-10T14:53:36.639" v="1138" actId="47"/>
        <pc:sldMkLst>
          <pc:docMk/>
          <pc:sldMk cId="0" sldId="537"/>
        </pc:sldMkLst>
      </pc:sldChg>
      <pc:sldChg chg="del">
        <pc:chgData name="Jon Rosdahl" userId="2820f357-2dd4-4127-8713-e0bfde0fd756" providerId="ADAL" clId="{1D291E85-AF01-47F6-BD75-18817F981F03}" dt="2024-03-10T15:24:17" v="1142" actId="47"/>
        <pc:sldMkLst>
          <pc:docMk/>
          <pc:sldMk cId="0" sldId="538"/>
        </pc:sldMkLst>
      </pc:sldChg>
      <pc:sldChg chg="del">
        <pc:chgData name="Jon Rosdahl" userId="2820f357-2dd4-4127-8713-e0bfde0fd756" providerId="ADAL" clId="{1D291E85-AF01-47F6-BD75-18817F981F03}" dt="2024-03-10T15:26:07.067" v="1144" actId="47"/>
        <pc:sldMkLst>
          <pc:docMk/>
          <pc:sldMk cId="2316996984" sldId="540"/>
        </pc:sldMkLst>
      </pc:sldChg>
      <pc:sldChg chg="del">
        <pc:chgData name="Jon Rosdahl" userId="2820f357-2dd4-4127-8713-e0bfde0fd756" providerId="ADAL" clId="{1D291E85-AF01-47F6-BD75-18817F981F03}" dt="2024-03-10T14:28:35.267" v="721" actId="2696"/>
        <pc:sldMkLst>
          <pc:docMk/>
          <pc:sldMk cId="706965328" sldId="543"/>
        </pc:sldMkLst>
      </pc:sldChg>
      <pc:sldChg chg="modSp mod">
        <pc:chgData name="Jon Rosdahl" userId="2820f357-2dd4-4127-8713-e0bfde0fd756" providerId="ADAL" clId="{1D291E85-AF01-47F6-BD75-18817F981F03}" dt="2024-03-10T14:38:58.067" v="788" actId="6549"/>
        <pc:sldMkLst>
          <pc:docMk/>
          <pc:sldMk cId="817260470" sldId="543"/>
        </pc:sldMkLst>
        <pc:spChg chg="mod">
          <ac:chgData name="Jon Rosdahl" userId="2820f357-2dd4-4127-8713-e0bfde0fd756" providerId="ADAL" clId="{1D291E85-AF01-47F6-BD75-18817F981F03}" dt="2024-03-10T14:38:58.067" v="788" actId="6549"/>
          <ac:spMkLst>
            <pc:docMk/>
            <pc:sldMk cId="817260470" sldId="543"/>
            <ac:spMk id="2" creationId="{C574F981-EFFE-9632-F1BA-5C083DD985DA}"/>
          </ac:spMkLst>
        </pc:spChg>
      </pc:sldChg>
      <pc:sldChg chg="del">
        <pc:chgData name="Jon Rosdahl" userId="2820f357-2dd4-4127-8713-e0bfde0fd756" providerId="ADAL" clId="{1D291E85-AF01-47F6-BD75-18817F981F03}" dt="2024-03-10T14:38:15.251" v="780" actId="2696"/>
        <pc:sldMkLst>
          <pc:docMk/>
          <pc:sldMk cId="2276136519" sldId="544"/>
        </pc:sldMkLst>
      </pc:sldChg>
      <pc:sldChg chg="modSp add mod">
        <pc:chgData name="Jon Rosdahl" userId="2820f357-2dd4-4127-8713-e0bfde0fd756" providerId="ADAL" clId="{1D291E85-AF01-47F6-BD75-18817F981F03}" dt="2024-03-10T14:39:18.399" v="792" actId="14100"/>
        <pc:sldMkLst>
          <pc:docMk/>
          <pc:sldMk cId="2674291113" sldId="544"/>
        </pc:sldMkLst>
        <pc:spChg chg="mod">
          <ac:chgData name="Jon Rosdahl" userId="2820f357-2dd4-4127-8713-e0bfde0fd756" providerId="ADAL" clId="{1D291E85-AF01-47F6-BD75-18817F981F03}" dt="2024-03-10T14:39:15.211" v="791" actId="14100"/>
          <ac:spMkLst>
            <pc:docMk/>
            <pc:sldMk cId="2674291113" sldId="544"/>
            <ac:spMk id="2" creationId="{8169FE1F-7287-C461-1032-97EAFDF0780F}"/>
          </ac:spMkLst>
        </pc:spChg>
        <pc:spChg chg="mod">
          <ac:chgData name="Jon Rosdahl" userId="2820f357-2dd4-4127-8713-e0bfde0fd756" providerId="ADAL" clId="{1D291E85-AF01-47F6-BD75-18817F981F03}" dt="2024-03-10T14:39:18.399" v="792" actId="14100"/>
          <ac:spMkLst>
            <pc:docMk/>
            <pc:sldMk cId="2674291113" sldId="544"/>
            <ac:spMk id="3" creationId="{2BBB9DAA-E58F-BB1C-4C46-8CACA4335CFD}"/>
          </ac:spMkLst>
        </pc:spChg>
      </pc:sldChg>
      <pc:sldChg chg="del">
        <pc:chgData name="Jon Rosdahl" userId="2820f357-2dd4-4127-8713-e0bfde0fd756" providerId="ADAL" clId="{1D291E85-AF01-47F6-BD75-18817F981F03}" dt="2024-03-10T15:26:57.327" v="1150" actId="47"/>
        <pc:sldMkLst>
          <pc:docMk/>
          <pc:sldMk cId="664594120" sldId="545"/>
        </pc:sldMkLst>
      </pc:sldChg>
      <pc:sldChg chg="del">
        <pc:chgData name="Jon Rosdahl" userId="2820f357-2dd4-4127-8713-e0bfde0fd756" providerId="ADAL" clId="{1D291E85-AF01-47F6-BD75-18817F981F03}" dt="2024-03-10T15:26:11.306" v="1145" actId="2696"/>
        <pc:sldMkLst>
          <pc:docMk/>
          <pc:sldMk cId="1001079961" sldId="547"/>
        </pc:sldMkLst>
      </pc:sldChg>
      <pc:sldChg chg="modSp mod">
        <pc:chgData name="Jon Rosdahl" userId="2820f357-2dd4-4127-8713-e0bfde0fd756" providerId="ADAL" clId="{1D291E85-AF01-47F6-BD75-18817F981F03}" dt="2024-03-10T15:26:43.161" v="1149" actId="14100"/>
        <pc:sldMkLst>
          <pc:docMk/>
          <pc:sldMk cId="1382569715" sldId="547"/>
        </pc:sldMkLst>
        <pc:spChg chg="mod">
          <ac:chgData name="Jon Rosdahl" userId="2820f357-2dd4-4127-8713-e0bfde0fd756" providerId="ADAL" clId="{1D291E85-AF01-47F6-BD75-18817F981F03}" dt="2024-03-10T15:26:38.584" v="1148" actId="14100"/>
          <ac:spMkLst>
            <pc:docMk/>
            <pc:sldMk cId="1382569715" sldId="547"/>
            <ac:spMk id="2" creationId="{6203453B-4FB5-18F3-596D-A5900F7DA79A}"/>
          </ac:spMkLst>
        </pc:spChg>
        <pc:spChg chg="mod">
          <ac:chgData name="Jon Rosdahl" userId="2820f357-2dd4-4127-8713-e0bfde0fd756" providerId="ADAL" clId="{1D291E85-AF01-47F6-BD75-18817F981F03}" dt="2024-03-10T15:26:43.161" v="1149" actId="14100"/>
          <ac:spMkLst>
            <pc:docMk/>
            <pc:sldMk cId="1382569715" sldId="547"/>
            <ac:spMk id="3" creationId="{7A524F4B-1EE2-8E46-29A2-649590B3F0D8}"/>
          </ac:spMkLst>
        </pc:spChg>
      </pc:sldChg>
      <pc:sldChg chg="del">
        <pc:chgData name="Jon Rosdahl" userId="2820f357-2dd4-4127-8713-e0bfde0fd756" providerId="ADAL" clId="{1D291E85-AF01-47F6-BD75-18817F981F03}" dt="2024-03-10T14:39:28.441" v="793" actId="2696"/>
        <pc:sldMkLst>
          <pc:docMk/>
          <pc:sldMk cId="2095875084" sldId="548"/>
        </pc:sldMkLst>
      </pc:sldChg>
      <pc:sldChg chg="modSp add mod">
        <pc:chgData name="Jon Rosdahl" userId="2820f357-2dd4-4127-8713-e0bfde0fd756" providerId="ADAL" clId="{1D291E85-AF01-47F6-BD75-18817F981F03}" dt="2024-03-10T14:43:21.714" v="839" actId="1076"/>
        <pc:sldMkLst>
          <pc:docMk/>
          <pc:sldMk cId="3625727892" sldId="548"/>
        </pc:sldMkLst>
        <pc:spChg chg="mod">
          <ac:chgData name="Jon Rosdahl" userId="2820f357-2dd4-4127-8713-e0bfde0fd756" providerId="ADAL" clId="{1D291E85-AF01-47F6-BD75-18817F981F03}" dt="2024-03-10T14:43:16.037" v="837" actId="14100"/>
          <ac:spMkLst>
            <pc:docMk/>
            <pc:sldMk cId="3625727892" sldId="548"/>
            <ac:spMk id="2" creationId="{6203453B-4FB5-18F3-596D-A5900F7DA79A}"/>
          </ac:spMkLst>
        </pc:spChg>
        <pc:spChg chg="mod">
          <ac:chgData name="Jon Rosdahl" userId="2820f357-2dd4-4127-8713-e0bfde0fd756" providerId="ADAL" clId="{1D291E85-AF01-47F6-BD75-18817F981F03}" dt="2024-03-10T14:43:21.714" v="839" actId="1076"/>
          <ac:spMkLst>
            <pc:docMk/>
            <pc:sldMk cId="3625727892" sldId="548"/>
            <ac:spMk id="3" creationId="{7A524F4B-1EE2-8E46-29A2-649590B3F0D8}"/>
          </ac:spMkLst>
        </pc:spChg>
      </pc:sldChg>
      <pc:sldChg chg="del">
        <pc:chgData name="Jon Rosdahl" userId="2820f357-2dd4-4127-8713-e0bfde0fd756" providerId="ADAL" clId="{1D291E85-AF01-47F6-BD75-18817F981F03}" dt="2024-03-10T14:43:34.070" v="840" actId="2696"/>
        <pc:sldMkLst>
          <pc:docMk/>
          <pc:sldMk cId="491195379" sldId="549"/>
        </pc:sldMkLst>
      </pc:sldChg>
      <pc:sldChg chg="modSp mod modNotesTx">
        <pc:chgData name="Jon Rosdahl" userId="2820f357-2dd4-4127-8713-e0bfde0fd756" providerId="ADAL" clId="{1D291E85-AF01-47F6-BD75-18817F981F03}" dt="2024-03-10T14:49:15.618" v="1033" actId="208"/>
        <pc:sldMkLst>
          <pc:docMk/>
          <pc:sldMk cId="2556078085" sldId="549"/>
        </pc:sldMkLst>
        <pc:spChg chg="mod">
          <ac:chgData name="Jon Rosdahl" userId="2820f357-2dd4-4127-8713-e0bfde0fd756" providerId="ADAL" clId="{1D291E85-AF01-47F6-BD75-18817F981F03}" dt="2024-03-10T14:48:53.755" v="1032" actId="1076"/>
          <ac:spMkLst>
            <pc:docMk/>
            <pc:sldMk cId="2556078085" sldId="549"/>
            <ac:spMk id="5" creationId="{00000000-0000-0000-0000-000000000000}"/>
          </ac:spMkLst>
        </pc:spChg>
        <pc:spChg chg="mod">
          <ac:chgData name="Jon Rosdahl" userId="2820f357-2dd4-4127-8713-e0bfde0fd756" providerId="ADAL" clId="{1D291E85-AF01-47F6-BD75-18817F981F03}" dt="2024-03-10T14:49:15.618" v="1033" actId="208"/>
          <ac:spMkLst>
            <pc:docMk/>
            <pc:sldMk cId="2556078085" sldId="549"/>
            <ac:spMk id="8" creationId="{0A6B1E07-1378-480A-858D-3AD03452127F}"/>
          </ac:spMkLst>
        </pc:spChg>
        <pc:spChg chg="mod">
          <ac:chgData name="Jon Rosdahl" userId="2820f357-2dd4-4127-8713-e0bfde0fd756" providerId="ADAL" clId="{1D291E85-AF01-47F6-BD75-18817F981F03}" dt="2024-03-10T14:48:32.871" v="1029" actId="1076"/>
          <ac:spMkLst>
            <pc:docMk/>
            <pc:sldMk cId="2556078085" sldId="549"/>
            <ac:spMk id="9218" creationId="{00000000-0000-0000-0000-000000000000}"/>
          </ac:spMkLst>
        </pc:spChg>
      </pc:sldChg>
      <pc:sldChg chg="modSp new mod">
        <pc:chgData name="Jon Rosdahl" userId="2820f357-2dd4-4127-8713-e0bfde0fd756" providerId="ADAL" clId="{1D291E85-AF01-47F6-BD75-18817F981F03}" dt="2024-03-10T14:21:46.339" v="627" actId="20577"/>
        <pc:sldMkLst>
          <pc:docMk/>
          <pc:sldMk cId="2093339686" sldId="550"/>
        </pc:sldMkLst>
        <pc:spChg chg="mod">
          <ac:chgData name="Jon Rosdahl" userId="2820f357-2dd4-4127-8713-e0bfde0fd756" providerId="ADAL" clId="{1D291E85-AF01-47F6-BD75-18817F981F03}" dt="2024-03-10T14:20:58.583" v="595" actId="20577"/>
          <ac:spMkLst>
            <pc:docMk/>
            <pc:sldMk cId="2093339686" sldId="550"/>
            <ac:spMk id="2" creationId="{EB0AEA98-531C-4653-19B6-278AA65F8202}"/>
          </ac:spMkLst>
        </pc:spChg>
        <pc:spChg chg="mod">
          <ac:chgData name="Jon Rosdahl" userId="2820f357-2dd4-4127-8713-e0bfde0fd756" providerId="ADAL" clId="{1D291E85-AF01-47F6-BD75-18817F981F03}" dt="2024-03-10T14:21:46.339" v="627" actId="20577"/>
          <ac:spMkLst>
            <pc:docMk/>
            <pc:sldMk cId="2093339686" sldId="550"/>
            <ac:spMk id="3" creationId="{489EC464-F42C-E35B-F33B-4BD828E458DF}"/>
          </ac:spMkLst>
        </pc:spChg>
      </pc:sldChg>
      <pc:sldMasterChg chg="modSp mod">
        <pc:chgData name="Jon Rosdahl" userId="2820f357-2dd4-4127-8713-e0bfde0fd756" providerId="ADAL" clId="{1D291E85-AF01-47F6-BD75-18817F981F03}" dt="2024-03-11T07:00:48.828" v="1190" actId="6549"/>
        <pc:sldMasterMkLst>
          <pc:docMk/>
          <pc:sldMasterMk cId="321612819" sldId="2147483672"/>
        </pc:sldMasterMkLst>
        <pc:spChg chg="mod">
          <ac:chgData name="Jon Rosdahl" userId="2820f357-2dd4-4127-8713-e0bfde0fd756" providerId="ADAL" clId="{1D291E85-AF01-47F6-BD75-18817F981F03}" dt="2024-03-11T07:00:48.828" v="1190" actId="6549"/>
          <ac:spMkLst>
            <pc:docMk/>
            <pc:sldMasterMk cId="321612819" sldId="2147483672"/>
            <ac:spMk id="11" creationId="{106A7171-3D93-4AEC-9BD3-73DD99752379}"/>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pt-BR"/>
              <a:t>doc.: IEEE 802 EC 24/0006r3</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March 2024</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pt-BR"/>
              <a:t>doc.: IEEE 802 EC 24/0006r3</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March 2024</a:t>
            </a:r>
            <a:endParaRPr lang="en-US" dirty="0"/>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24/0006r3</a:t>
            </a:r>
            <a:endParaRPr lang="en-US" dirty="0"/>
          </a:p>
        </p:txBody>
      </p:sp>
      <p:sp>
        <p:nvSpPr>
          <p:cNvPr id="5" name="Rectangle 3"/>
          <p:cNvSpPr>
            <a:spLocks noGrp="1" noChangeArrowheads="1"/>
          </p:cNvSpPr>
          <p:nvPr>
            <p:ph type="dt"/>
          </p:nvPr>
        </p:nvSpPr>
        <p:spPr>
          <a:ln/>
        </p:spPr>
        <p:txBody>
          <a:bodyPr/>
          <a:lstStyle/>
          <a:p>
            <a:r>
              <a:rPr lang="en-US"/>
              <a:t>March 2024</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sz="800" baseline="0" dirty="0"/>
              <a:t>R0 – New report for 2024 –January 802W Interim.</a:t>
            </a:r>
          </a:p>
          <a:p>
            <a:r>
              <a:rPr lang="en-US" sz="800" baseline="0" dirty="0"/>
              <a:t>R1 – Update presented to 802WCSC Feb 14 Telecon.</a:t>
            </a:r>
            <a:br>
              <a:rPr lang="en-US" sz="800" baseline="0" dirty="0"/>
            </a:br>
            <a:r>
              <a:rPr lang="en-US" sz="800" baseline="0" dirty="0"/>
              <a:t>R2 – Captured discussion/motions from 802WCSC Feb 14 Telecon.</a:t>
            </a:r>
          </a:p>
          <a:p>
            <a:r>
              <a:rPr lang="en-US" sz="800" baseline="0" dirty="0"/>
              <a:t>R3/R4 – Update Presented to 802WCSC March 10.</a:t>
            </a:r>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a:extLst>
            <a:ext uri="{FF2B5EF4-FFF2-40B4-BE49-F238E27FC236}">
              <a16:creationId xmlns:a16="http://schemas.microsoft.com/office/drawing/2014/main" id="{CC298A4C-5652-B9DD-1BD1-B8EEB63C32DA}"/>
            </a:ext>
          </a:extLst>
        </p:cNvPr>
        <p:cNvGrpSpPr/>
        <p:nvPr/>
      </p:nvGrpSpPr>
      <p:grpSpPr>
        <a:xfrm>
          <a:off x="0" y="0"/>
          <a:ext cx="0" cy="0"/>
          <a:chOff x="0" y="0"/>
          <a:chExt cx="0" cy="0"/>
        </a:xfrm>
      </p:grpSpPr>
      <p:sp>
        <p:nvSpPr>
          <p:cNvPr id="81" name="Google Shape;81;g29b42fe426a_0_79:notes">
            <a:extLst>
              <a:ext uri="{FF2B5EF4-FFF2-40B4-BE49-F238E27FC236}">
                <a16:creationId xmlns:a16="http://schemas.microsoft.com/office/drawing/2014/main" id="{0220422D-0706-39F8-F5FD-E1D25EF6F380}"/>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9b42fe426a_0_79:notes">
            <a:extLst>
              <a:ext uri="{FF2B5EF4-FFF2-40B4-BE49-F238E27FC236}">
                <a16:creationId xmlns:a16="http://schemas.microsoft.com/office/drawing/2014/main" id="{E697C0FD-FB2D-754F-C479-9DEB965C0E12}"/>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508379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g29a536ff9dc_0_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8" name="Google Shape;208;g29a536ff9dc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Vienna is still biding over $300 per night</a:t>
            </a: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24/0006r3</a:t>
            </a:r>
            <a:endParaRPr lang="en-US" dirty="0"/>
          </a:p>
        </p:txBody>
      </p:sp>
      <p:sp>
        <p:nvSpPr>
          <p:cNvPr id="5" name="Rectangle 3"/>
          <p:cNvSpPr>
            <a:spLocks noGrp="1" noChangeArrowheads="1"/>
          </p:cNvSpPr>
          <p:nvPr>
            <p:ph type="dt"/>
          </p:nvPr>
        </p:nvSpPr>
        <p:spPr>
          <a:ln/>
        </p:spPr>
        <p:txBody>
          <a:bodyPr/>
          <a:lstStyle/>
          <a:p>
            <a:r>
              <a:rPr lang="en-US"/>
              <a:t>March 2024</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17</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p>
          <a:p>
            <a:endParaRPr lang="en-US" b="0" i="0" dirty="0">
              <a:solidFill>
                <a:srgbClr val="000000"/>
              </a:solidFill>
              <a:effectLst/>
              <a:latin typeface="Times New Roman" panose="02020603050405020304" pitchFamily="18" charset="0"/>
            </a:endParaRPr>
          </a:p>
          <a:p>
            <a:r>
              <a:rPr lang="en-US" b="0" i="0" dirty="0">
                <a:solidFill>
                  <a:srgbClr val="000000"/>
                </a:solidFill>
                <a:effectLst/>
                <a:latin typeface="Times New Roman" panose="02020603050405020304" pitchFamily="18" charset="0"/>
              </a:rPr>
              <a:t>Motion #1 was to approve purchase of 802.15 Anniversary shirts.</a:t>
            </a:r>
            <a:endParaRPr lang="en-US" dirty="0"/>
          </a:p>
        </p:txBody>
      </p:sp>
      <p:sp>
        <p:nvSpPr>
          <p:cNvPr id="4" name="Header Placeholder 3"/>
          <p:cNvSpPr>
            <a:spLocks noGrp="1"/>
          </p:cNvSpPr>
          <p:nvPr>
            <p:ph type="hdr"/>
          </p:nvPr>
        </p:nvSpPr>
        <p:spPr/>
        <p:txBody>
          <a:bodyPr/>
          <a:lstStyle/>
          <a:p>
            <a:r>
              <a:rPr lang="pt-BR"/>
              <a:t>doc.: IEEE 802 EC 24/0006r3</a:t>
            </a:r>
            <a:endParaRPr lang="en-US" dirty="0"/>
          </a:p>
        </p:txBody>
      </p:sp>
      <p:sp>
        <p:nvSpPr>
          <p:cNvPr id="5" name="Date Placeholder 4"/>
          <p:cNvSpPr>
            <a:spLocks noGrp="1"/>
          </p:cNvSpPr>
          <p:nvPr>
            <p:ph type="dt"/>
          </p:nvPr>
        </p:nvSpPr>
        <p:spPr/>
        <p:txBody>
          <a:bodyPr/>
          <a:lstStyle/>
          <a:p>
            <a:r>
              <a:rPr lang="en-US"/>
              <a:t>March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0661538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Airfare: $3,500</a:t>
            </a:r>
          </a:p>
          <a:p>
            <a:r>
              <a:rPr lang="en-US" dirty="0"/>
              <a:t>Transfers: $200</a:t>
            </a:r>
          </a:p>
          <a:p>
            <a:r>
              <a:rPr lang="en-US" dirty="0"/>
              <a:t>Meals: $500</a:t>
            </a:r>
          </a:p>
          <a:p>
            <a:r>
              <a:rPr lang="en-US" dirty="0"/>
              <a:t>Hotel: $800</a:t>
            </a:r>
          </a:p>
          <a:p>
            <a:endParaRPr lang="en-US"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p>
          <a:p>
            <a:endParaRPr lang="en-US" dirty="0"/>
          </a:p>
        </p:txBody>
      </p:sp>
      <p:sp>
        <p:nvSpPr>
          <p:cNvPr id="4" name="Header Placeholder 3"/>
          <p:cNvSpPr>
            <a:spLocks noGrp="1"/>
          </p:cNvSpPr>
          <p:nvPr>
            <p:ph type="hdr"/>
          </p:nvPr>
        </p:nvSpPr>
        <p:spPr/>
        <p:txBody>
          <a:bodyPr/>
          <a:lstStyle/>
          <a:p>
            <a:r>
              <a:rPr lang="pt-BR"/>
              <a:t>doc.: IEEE 802 EC 24/0006r3</a:t>
            </a:r>
            <a:endParaRPr lang="en-US" dirty="0"/>
          </a:p>
        </p:txBody>
      </p:sp>
      <p:sp>
        <p:nvSpPr>
          <p:cNvPr id="5" name="Date Placeholder 4"/>
          <p:cNvSpPr>
            <a:spLocks noGrp="1"/>
          </p:cNvSpPr>
          <p:nvPr>
            <p:ph type="dt"/>
          </p:nvPr>
        </p:nvSpPr>
        <p:spPr/>
        <p:txBody>
          <a:bodyPr/>
          <a:lstStyle/>
          <a:p>
            <a:r>
              <a:rPr lang="en-US"/>
              <a:t>March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22929212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 24/0006r3</a:t>
            </a:r>
            <a:endParaRPr lang="en-US" dirty="0"/>
          </a:p>
        </p:txBody>
      </p:sp>
      <p:sp>
        <p:nvSpPr>
          <p:cNvPr id="5" name="Date Placeholder 4"/>
          <p:cNvSpPr>
            <a:spLocks noGrp="1"/>
          </p:cNvSpPr>
          <p:nvPr>
            <p:ph type="dt"/>
          </p:nvPr>
        </p:nvSpPr>
        <p:spPr/>
        <p:txBody>
          <a:bodyPr/>
          <a:lstStyle/>
          <a:p>
            <a:r>
              <a:rPr lang="en-US"/>
              <a:t>March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2258181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 24/0006r3</a:t>
            </a:r>
            <a:endParaRPr lang="en-US" dirty="0"/>
          </a:p>
        </p:txBody>
      </p:sp>
      <p:sp>
        <p:nvSpPr>
          <p:cNvPr id="5" name="Date Placeholder 4"/>
          <p:cNvSpPr>
            <a:spLocks noGrp="1"/>
          </p:cNvSpPr>
          <p:nvPr>
            <p:ph type="dt"/>
          </p:nvPr>
        </p:nvSpPr>
        <p:spPr/>
        <p:txBody>
          <a:bodyPr/>
          <a:lstStyle/>
          <a:p>
            <a:r>
              <a:rPr lang="en-US"/>
              <a:t>March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29323336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 24/0006r3</a:t>
            </a:r>
            <a:endParaRPr lang="en-US" dirty="0"/>
          </a:p>
        </p:txBody>
      </p:sp>
      <p:sp>
        <p:nvSpPr>
          <p:cNvPr id="5" name="Date Placeholder 4"/>
          <p:cNvSpPr>
            <a:spLocks noGrp="1"/>
          </p:cNvSpPr>
          <p:nvPr>
            <p:ph type="dt"/>
          </p:nvPr>
        </p:nvSpPr>
        <p:spPr/>
        <p:txBody>
          <a:bodyPr/>
          <a:lstStyle/>
          <a:p>
            <a:r>
              <a:rPr lang="en-US"/>
              <a:t>March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10491264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 24/0006r3</a:t>
            </a:r>
            <a:endParaRPr lang="en-US" dirty="0"/>
          </a:p>
        </p:txBody>
      </p:sp>
      <p:sp>
        <p:nvSpPr>
          <p:cNvPr id="5" name="Date Placeholder 4"/>
          <p:cNvSpPr>
            <a:spLocks noGrp="1"/>
          </p:cNvSpPr>
          <p:nvPr>
            <p:ph type="dt"/>
          </p:nvPr>
        </p:nvSpPr>
        <p:spPr/>
        <p:txBody>
          <a:bodyPr/>
          <a:lstStyle/>
          <a:p>
            <a:r>
              <a:rPr lang="en-US"/>
              <a:t>March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14262118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During the 2023 November 802WCSC meeting, no objection to proceed with this venue, but a formal decision to be taken 2023 Dec 13 802WCSC Telecon.</a:t>
            </a:r>
          </a:p>
          <a:p>
            <a:endParaRPr lang="en-US" dirty="0"/>
          </a:p>
          <a:p>
            <a:r>
              <a:rPr lang="en-US" dirty="0"/>
              <a:t>From 802 WCSC Ops Man 2.5: All decisions related to or affecting the Joint Treasury shall be delegated to the Executive Committee of the Joint Treasury. Examples of such decisions include approval to spend funds and venue selection.</a:t>
            </a:r>
          </a:p>
          <a:p>
            <a:endParaRPr lang="en-US" dirty="0"/>
          </a:p>
        </p:txBody>
      </p:sp>
      <p:sp>
        <p:nvSpPr>
          <p:cNvPr id="4" name="Header Placeholder 3"/>
          <p:cNvSpPr>
            <a:spLocks noGrp="1"/>
          </p:cNvSpPr>
          <p:nvPr>
            <p:ph type="hd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pt-BR" sz="1400" b="1" i="0" u="none" strike="noStrike" kern="1200" cap="none" spc="0" normalizeH="0" baseline="0" noProof="0">
                <a:ln>
                  <a:noFill/>
                </a:ln>
                <a:solidFill>
                  <a:srgbClr val="000000"/>
                </a:solidFill>
                <a:effectLst/>
                <a:uLnTx/>
                <a:uFillTx/>
                <a:latin typeface="Times New Roman" pitchFamily="18" charset="0"/>
                <a:ea typeface="MS Gothic"/>
              </a:rPr>
              <a:t>doc.: IEEE 802 EC 24/0006r3</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5" name="Date Placeholder 4"/>
          <p:cNvSpPr>
            <a:spLocks noGrp="1"/>
          </p:cNvSpPr>
          <p:nvPr>
            <p:ph type="dt"/>
          </p:nvPr>
        </p:nvSpPr>
        <p:spPr/>
        <p:txBody>
          <a:bodyPr/>
          <a:lstStyle/>
          <a:p>
            <a:pPr marL="0" marR="0" lvl="0" indent="0" algn="l"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8" charset="0"/>
                <a:ea typeface="MS Gothic"/>
              </a:rPr>
              <a:t>March 2024</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6" name="Footer Placeholder 5"/>
          <p:cNvSpPr>
            <a:spLocks noGrp="1"/>
          </p:cNvSpPr>
          <p:nvPr>
            <p:ph type="ft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Jon Rosdahl, Qualcomm</a:t>
            </a:r>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7" name="Slide Number Placeholder 6"/>
          <p:cNvSpPr>
            <a:spLocks noGrp="1"/>
          </p:cNvSpPr>
          <p:nvPr>
            <p:ph type="sldNum"/>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S Gothic"/>
              </a:rPr>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25</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Tree>
    <p:extLst>
      <p:ext uri="{BB962C8B-B14F-4D97-AF65-F5344CB8AC3E}">
        <p14:creationId xmlns:p14="http://schemas.microsoft.com/office/powerpoint/2010/main" val="27466524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24/0006r3</a:t>
            </a:r>
            <a:endParaRPr lang="en-US" dirty="0"/>
          </a:p>
        </p:txBody>
      </p:sp>
      <p:sp>
        <p:nvSpPr>
          <p:cNvPr id="5" name="Rectangle 3"/>
          <p:cNvSpPr>
            <a:spLocks noGrp="1" noChangeArrowheads="1"/>
          </p:cNvSpPr>
          <p:nvPr>
            <p:ph type="dt"/>
          </p:nvPr>
        </p:nvSpPr>
        <p:spPr>
          <a:ln/>
        </p:spPr>
        <p:txBody>
          <a:bodyPr/>
          <a:lstStyle/>
          <a:p>
            <a:r>
              <a:rPr lang="en-US"/>
              <a:t>March 2024</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dirty="0"/>
              <a:t>During the 2023 November 802WCSC meeting, no objection to proceed with this venue, but a formal decision to be taken 2023 Dec 802WCSC Telecon.</a:t>
            </a:r>
          </a:p>
          <a:p>
            <a:endParaRPr lang="en-US" dirty="0"/>
          </a:p>
          <a:p>
            <a:r>
              <a:rPr lang="en-US" dirty="0"/>
              <a:t>From 802 WCSC Ops Man 2.5: All decisions related to or affecting the Joint Treasury shall be delegated to the Executive Committee of the Joint Treasury. Examples of such decisions include approval to spend funds and venue selection.</a:t>
            </a:r>
          </a:p>
          <a:p>
            <a:endParaRPr lang="en-US" dirty="0"/>
          </a:p>
        </p:txBody>
      </p:sp>
      <p:sp>
        <p:nvSpPr>
          <p:cNvPr id="4" name="Header Placeholder 3"/>
          <p:cNvSpPr>
            <a:spLocks noGrp="1"/>
          </p:cNvSpPr>
          <p:nvPr>
            <p:ph type="hd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pt-BR" sz="1400" b="1" i="0" u="none" strike="noStrike" kern="1200" cap="none" spc="0" normalizeH="0" baseline="0" noProof="0">
                <a:ln>
                  <a:noFill/>
                </a:ln>
                <a:solidFill>
                  <a:srgbClr val="000000"/>
                </a:solidFill>
                <a:effectLst/>
                <a:uLnTx/>
                <a:uFillTx/>
                <a:latin typeface="Times New Roman" pitchFamily="18" charset="0"/>
                <a:ea typeface="MS Gothic"/>
              </a:rPr>
              <a:t>doc.: IEEE 802 EC 24/0006r3</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5" name="Date Placeholder 4"/>
          <p:cNvSpPr>
            <a:spLocks noGrp="1"/>
          </p:cNvSpPr>
          <p:nvPr>
            <p:ph type="dt"/>
          </p:nvPr>
        </p:nvSpPr>
        <p:spPr/>
        <p:txBody>
          <a:bodyPr/>
          <a:lstStyle/>
          <a:p>
            <a:pPr marL="0" marR="0" lvl="0" indent="0" algn="l"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8" charset="0"/>
                <a:ea typeface="MS Gothic"/>
              </a:rPr>
              <a:t>March 2024</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6" name="Footer Placeholder 5"/>
          <p:cNvSpPr>
            <a:spLocks noGrp="1"/>
          </p:cNvSpPr>
          <p:nvPr>
            <p:ph type="ft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Jon Rosdahl, Qualcomm</a:t>
            </a:r>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7" name="Slide Number Placeholder 6"/>
          <p:cNvSpPr>
            <a:spLocks noGrp="1"/>
          </p:cNvSpPr>
          <p:nvPr>
            <p:ph type="sldNum"/>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S Gothic"/>
              </a:rPr>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26</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Tree>
    <p:extLst>
      <p:ext uri="{BB962C8B-B14F-4D97-AF65-F5344CB8AC3E}">
        <p14:creationId xmlns:p14="http://schemas.microsoft.com/office/powerpoint/2010/main" val="17168076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Airfare: $8,800</a:t>
            </a:r>
          </a:p>
          <a:p>
            <a:r>
              <a:rPr lang="en-US" dirty="0"/>
              <a:t>Transfers: $200</a:t>
            </a:r>
          </a:p>
          <a:p>
            <a:r>
              <a:rPr lang="en-US" dirty="0"/>
              <a:t>Meals: $400</a:t>
            </a:r>
          </a:p>
          <a:p>
            <a:r>
              <a:rPr lang="en-US" dirty="0"/>
              <a:t>Hotel: $600</a:t>
            </a:r>
          </a:p>
          <a:p>
            <a:endParaRPr lang="en-US" dirty="0"/>
          </a:p>
        </p:txBody>
      </p:sp>
      <p:sp>
        <p:nvSpPr>
          <p:cNvPr id="4" name="Header Placeholder 3"/>
          <p:cNvSpPr>
            <a:spLocks noGrp="1"/>
          </p:cNvSpPr>
          <p:nvPr>
            <p:ph type="hd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pt-BR" sz="1400" b="1" i="0" u="none" strike="noStrike" kern="1200" cap="none" spc="0" normalizeH="0" baseline="0" noProof="0">
                <a:ln>
                  <a:noFill/>
                </a:ln>
                <a:solidFill>
                  <a:srgbClr val="000000"/>
                </a:solidFill>
                <a:effectLst/>
                <a:uLnTx/>
                <a:uFillTx/>
                <a:latin typeface="Times New Roman" pitchFamily="18" charset="0"/>
                <a:ea typeface="MS Gothic"/>
              </a:rPr>
              <a:t>doc.: IEEE 802 EC 24/0006r3</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5" name="Date Placeholder 4"/>
          <p:cNvSpPr>
            <a:spLocks noGrp="1"/>
          </p:cNvSpPr>
          <p:nvPr>
            <p:ph type="dt"/>
          </p:nvPr>
        </p:nvSpPr>
        <p:spPr/>
        <p:txBody>
          <a:bodyPr/>
          <a:lstStyle/>
          <a:p>
            <a:pPr marL="0" marR="0" lvl="0" indent="0" algn="l"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8" charset="0"/>
                <a:ea typeface="MS Gothic"/>
              </a:rPr>
              <a:t>March 2024</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6" name="Footer Placeholder 5"/>
          <p:cNvSpPr>
            <a:spLocks noGrp="1"/>
          </p:cNvSpPr>
          <p:nvPr>
            <p:ph type="ft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Jon Rosdahl, Qualcomm</a:t>
            </a:r>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7" name="Slide Number Placeholder 6"/>
          <p:cNvSpPr>
            <a:spLocks noGrp="1"/>
          </p:cNvSpPr>
          <p:nvPr>
            <p:ph type="sldNum"/>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S Gothic"/>
              </a:rPr>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28</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Tree>
    <p:extLst>
      <p:ext uri="{BB962C8B-B14F-4D97-AF65-F5344CB8AC3E}">
        <p14:creationId xmlns:p14="http://schemas.microsoft.com/office/powerpoint/2010/main" val="11335776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Airfare: $3,800</a:t>
            </a:r>
          </a:p>
          <a:p>
            <a:r>
              <a:rPr lang="en-US" dirty="0"/>
              <a:t>Transfers: $200</a:t>
            </a:r>
          </a:p>
          <a:p>
            <a:r>
              <a:rPr lang="en-US" dirty="0"/>
              <a:t>Meals: $400</a:t>
            </a:r>
          </a:p>
          <a:p>
            <a:r>
              <a:rPr lang="en-US" dirty="0"/>
              <a:t>Hotel: $600</a:t>
            </a:r>
          </a:p>
          <a:p>
            <a:endParaRPr lang="en-US" dirty="0"/>
          </a:p>
        </p:txBody>
      </p:sp>
      <p:sp>
        <p:nvSpPr>
          <p:cNvPr id="4" name="Header Placeholder 3"/>
          <p:cNvSpPr>
            <a:spLocks noGrp="1"/>
          </p:cNvSpPr>
          <p:nvPr>
            <p:ph type="hd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pt-BR" sz="1400" b="1" i="0" u="none" strike="noStrike" kern="1200" cap="none" spc="0" normalizeH="0" baseline="0" noProof="0">
                <a:ln>
                  <a:noFill/>
                </a:ln>
                <a:solidFill>
                  <a:srgbClr val="000000"/>
                </a:solidFill>
                <a:effectLst/>
                <a:uLnTx/>
                <a:uFillTx/>
                <a:latin typeface="Times New Roman" pitchFamily="18" charset="0"/>
                <a:ea typeface="MS Gothic"/>
              </a:rPr>
              <a:t>doc.: IEEE 802 EC 24/0006r3</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5" name="Date Placeholder 4"/>
          <p:cNvSpPr>
            <a:spLocks noGrp="1"/>
          </p:cNvSpPr>
          <p:nvPr>
            <p:ph type="dt"/>
          </p:nvPr>
        </p:nvSpPr>
        <p:spPr/>
        <p:txBody>
          <a:bodyPr/>
          <a:lstStyle/>
          <a:p>
            <a:pPr marL="0" marR="0" lvl="0" indent="0" algn="l"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8" charset="0"/>
                <a:ea typeface="MS Gothic"/>
              </a:rPr>
              <a:t>March 2024</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6" name="Footer Placeholder 5"/>
          <p:cNvSpPr>
            <a:spLocks noGrp="1"/>
          </p:cNvSpPr>
          <p:nvPr>
            <p:ph type="ft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Jon Rosdahl, Qualcomm</a:t>
            </a:r>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7" name="Slide Number Placeholder 6"/>
          <p:cNvSpPr>
            <a:spLocks noGrp="1"/>
          </p:cNvSpPr>
          <p:nvPr>
            <p:ph type="sldNum"/>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S Gothic"/>
              </a:rPr>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29</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Tree>
    <p:extLst>
      <p:ext uri="{BB962C8B-B14F-4D97-AF65-F5344CB8AC3E}">
        <p14:creationId xmlns:p14="http://schemas.microsoft.com/office/powerpoint/2010/main" val="28693309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p:txBody>
      </p:sp>
      <p:sp>
        <p:nvSpPr>
          <p:cNvPr id="4" name="Header Placeholder 3"/>
          <p:cNvSpPr>
            <a:spLocks noGrp="1"/>
          </p:cNvSpPr>
          <p:nvPr>
            <p:ph type="hdr"/>
          </p:nvPr>
        </p:nvSpPr>
        <p:spPr/>
        <p:txBody>
          <a:bodyPr/>
          <a:lstStyle/>
          <a:p>
            <a:r>
              <a:rPr lang="pt-BR"/>
              <a:t>doc.: IEEE 802 EC 24/0006r3</a:t>
            </a:r>
            <a:endParaRPr lang="en-US" dirty="0"/>
          </a:p>
        </p:txBody>
      </p:sp>
      <p:sp>
        <p:nvSpPr>
          <p:cNvPr id="5" name="Date Placeholder 4"/>
          <p:cNvSpPr>
            <a:spLocks noGrp="1"/>
          </p:cNvSpPr>
          <p:nvPr>
            <p:ph type="dt"/>
          </p:nvPr>
        </p:nvSpPr>
        <p:spPr/>
        <p:txBody>
          <a:bodyPr/>
          <a:lstStyle/>
          <a:p>
            <a:r>
              <a:rPr lang="en-US"/>
              <a:t>March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14918814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dirty="0"/>
              <a:t>2025 July - Site Visit planned for Melia Castilla Madrid – May 21-25 – Contract pending visit.</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dirty="0"/>
              <a:t>2025/2026 November – Terms and Conditions agreed to, need contract from Hotel</a:t>
            </a:r>
          </a:p>
          <a:p>
            <a:r>
              <a:rPr lang="en-US" dirty="0"/>
              <a:t>2026 March – Hyatt Regency Vancouver Contract has been submitted to IEEE Legal.</a:t>
            </a:r>
          </a:p>
          <a:p>
            <a:r>
              <a:rPr lang="en-US" dirty="0"/>
              <a:t>2027 March – Hilton Atlanta – need to get contract formalized</a:t>
            </a:r>
          </a:p>
          <a:p>
            <a:r>
              <a:rPr lang="en-US" dirty="0"/>
              <a:t>2027 July – </a:t>
            </a:r>
            <a:r>
              <a:rPr lang="en-US" dirty="0" err="1"/>
              <a:t>Gothia</a:t>
            </a:r>
            <a:r>
              <a:rPr lang="en-US" dirty="0"/>
              <a:t> Towers – Site Visit to be Scheduled </a:t>
            </a:r>
          </a:p>
        </p:txBody>
      </p:sp>
      <p:sp>
        <p:nvSpPr>
          <p:cNvPr id="4" name="Header Placeholder 3"/>
          <p:cNvSpPr>
            <a:spLocks noGrp="1"/>
          </p:cNvSpPr>
          <p:nvPr>
            <p:ph type="hdr"/>
          </p:nvPr>
        </p:nvSpPr>
        <p:spPr/>
        <p:txBody>
          <a:bodyPr/>
          <a:lstStyle/>
          <a:p>
            <a:r>
              <a:rPr lang="pt-BR"/>
              <a:t>doc.: IEEE 802 EC 24/0006r3</a:t>
            </a:r>
            <a:endParaRPr lang="en-US" dirty="0"/>
          </a:p>
        </p:txBody>
      </p:sp>
      <p:sp>
        <p:nvSpPr>
          <p:cNvPr id="5" name="Date Placeholder 4"/>
          <p:cNvSpPr>
            <a:spLocks noGrp="1"/>
          </p:cNvSpPr>
          <p:nvPr>
            <p:ph type="dt"/>
          </p:nvPr>
        </p:nvSpPr>
        <p:spPr/>
        <p:txBody>
          <a:bodyPr/>
          <a:lstStyle/>
          <a:p>
            <a:r>
              <a:rPr lang="en-US"/>
              <a:t>March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dirty="0"/>
          </a:p>
        </p:txBody>
      </p:sp>
    </p:spTree>
    <p:extLst>
      <p:ext uri="{BB962C8B-B14F-4D97-AF65-F5344CB8AC3E}">
        <p14:creationId xmlns:p14="http://schemas.microsoft.com/office/powerpoint/2010/main" val="2801812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24/0006r3</a:t>
            </a:r>
            <a:endParaRPr lang="en-US" dirty="0"/>
          </a:p>
        </p:txBody>
      </p:sp>
      <p:sp>
        <p:nvSpPr>
          <p:cNvPr id="5" name="Rectangle 3"/>
          <p:cNvSpPr>
            <a:spLocks noGrp="1" noChangeArrowheads="1"/>
          </p:cNvSpPr>
          <p:nvPr>
            <p:ph type="dt"/>
          </p:nvPr>
        </p:nvSpPr>
        <p:spPr>
          <a:ln/>
        </p:spPr>
        <p:txBody>
          <a:bodyPr/>
          <a:lstStyle/>
          <a:p>
            <a:r>
              <a:rPr lang="en-US"/>
              <a:t>March 2024</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7</a:t>
            </a:fld>
            <a:endParaRPr lang="en-US" dirty="0"/>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lvl="0"/>
            <a:r>
              <a:rPr lang="en-US" sz="800" dirty="0"/>
              <a:t>Future Wireless Interim Meetings: review and status Sept 1, 2023</a:t>
            </a:r>
          </a:p>
          <a:p>
            <a:pPr lvl="0"/>
            <a:r>
              <a:rPr lang="en-US" sz="800" dirty="0"/>
              <a:t>	In General, Each year one Session must be Non-NA/US – Odd years Asia – Even Years Europe</a:t>
            </a:r>
          </a:p>
          <a:p>
            <a:pPr lvl="1"/>
            <a:r>
              <a:rPr lang="en-US" sz="800" dirty="0"/>
              <a:t>2023 September 10-15 – Grand Hyatt, Atlanta Buckhead – Contract (802WFIN-21/1r0)</a:t>
            </a:r>
          </a:p>
          <a:p>
            <a:pPr lvl="1"/>
            <a:r>
              <a:rPr lang="en-US" sz="800" dirty="0"/>
              <a:t>2024 January 14-19 – Hilton Panama, Panama – Contract (802WFIN-21/31r0)</a:t>
            </a:r>
          </a:p>
          <a:p>
            <a:pPr lvl="1"/>
            <a:r>
              <a:rPr lang="en-US" sz="800" dirty="0"/>
              <a:t>2024 May 12-17 - Warsaw Marriott, Warsaw, Poland– Contract (802WFin-23/59r0)</a:t>
            </a:r>
          </a:p>
          <a:p>
            <a:pPr lvl="1"/>
            <a:r>
              <a:rPr lang="en-US" sz="800" dirty="0"/>
              <a:t>2024 Sept 8-13 - Hilton Waikoloa Village – Contract (802WFIN-20/12r0)</a:t>
            </a:r>
          </a:p>
          <a:p>
            <a:pPr lvl="1"/>
            <a:r>
              <a:rPr lang="en-US" sz="800" dirty="0"/>
              <a:t>2025 Jan 12-17 – Kobe, Japan – in negotiations</a:t>
            </a:r>
          </a:p>
          <a:p>
            <a:pPr lvl="1"/>
            <a:r>
              <a:rPr lang="en-US" sz="800" dirty="0"/>
              <a:t>2025 May 11-16 – </a:t>
            </a:r>
            <a:r>
              <a:rPr lang="en-GB" sz="800" dirty="0"/>
              <a:t>Hilton Prague, Prague, Czech Republic Contract TBC</a:t>
            </a:r>
          </a:p>
          <a:p>
            <a:pPr lvl="1"/>
            <a:r>
              <a:rPr lang="en-US" sz="800" dirty="0"/>
              <a:t>2025 Sept 9-14 - Hilton Waikoloa Village, Waikoloa, HI – Contract (802WFIN-22-0007r0)</a:t>
            </a:r>
          </a:p>
          <a:p>
            <a:pPr lvl="1"/>
            <a:r>
              <a:rPr lang="en-US" sz="800" dirty="0"/>
              <a:t>2026 Jan 11-16 – RFP – Victoria Conference Centre &amp; Fairmont Empress, Victoria, Canada</a:t>
            </a:r>
          </a:p>
          <a:p>
            <a:pPr lvl="1"/>
            <a:r>
              <a:rPr lang="en-US" sz="800" dirty="0"/>
              <a:t>2026 May 10-15– RFP – Open (Asia/NA)</a:t>
            </a:r>
          </a:p>
          <a:p>
            <a:pPr lvl="1"/>
            <a:r>
              <a:rPr lang="en-US" sz="800" dirty="0"/>
              <a:t>2026 Sept 13-18 Hilton Waikoloa Village, Waikoloa, HI – Contract executed (802WFIN-22-0008r0)</a:t>
            </a:r>
          </a:p>
          <a:p>
            <a:pPr lvl="1"/>
            <a:r>
              <a:rPr lang="en-US" sz="800" dirty="0"/>
              <a:t>2027 Jan 10-15 – RFP – Open (NA/Asia)</a:t>
            </a:r>
          </a:p>
          <a:p>
            <a:pPr lvl="1"/>
            <a:r>
              <a:rPr lang="en-US" sz="800" dirty="0"/>
              <a:t>2027 May 9-14 – RFP – Open (Asia/NA)</a:t>
            </a:r>
          </a:p>
          <a:p>
            <a:pPr>
              <a:buFont typeface="Times New Roman" pitchFamily="16" charset="0"/>
              <a:buNone/>
            </a:pPr>
            <a:r>
              <a:rPr lang="en-US" sz="800" dirty="0"/>
              <a:t>	2027 Sept 12-17 – Grand Hyatt Atlanta, Buckhead, GA, USA – Contract TBC</a:t>
            </a:r>
          </a:p>
          <a:p>
            <a:pPr lvl="1"/>
            <a:endParaRPr lang="en-US" sz="1100" dirty="0"/>
          </a:p>
        </p:txBody>
      </p:sp>
    </p:spTree>
    <p:extLst>
      <p:ext uri="{BB962C8B-B14F-4D97-AF65-F5344CB8AC3E}">
        <p14:creationId xmlns:p14="http://schemas.microsoft.com/office/powerpoint/2010/main" val="720542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26133f1d64d_0_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26133f1d64d_0_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29a536ff9dc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 name="Google Shape;75;g29a536ff9dc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a:extLst>
            <a:ext uri="{FF2B5EF4-FFF2-40B4-BE49-F238E27FC236}">
              <a16:creationId xmlns:a16="http://schemas.microsoft.com/office/drawing/2014/main" id="{3E2C1149-12B2-2C44-41A9-C6A42F612B9E}"/>
            </a:ext>
          </a:extLst>
        </p:cNvPr>
        <p:cNvGrpSpPr/>
        <p:nvPr/>
      </p:nvGrpSpPr>
      <p:grpSpPr>
        <a:xfrm>
          <a:off x="0" y="0"/>
          <a:ext cx="0" cy="0"/>
          <a:chOff x="0" y="0"/>
          <a:chExt cx="0" cy="0"/>
        </a:xfrm>
      </p:grpSpPr>
      <p:sp>
        <p:nvSpPr>
          <p:cNvPr id="81" name="Google Shape;81;g29b42fe426a_0_79:notes">
            <a:extLst>
              <a:ext uri="{FF2B5EF4-FFF2-40B4-BE49-F238E27FC236}">
                <a16:creationId xmlns:a16="http://schemas.microsoft.com/office/drawing/2014/main" id="{F9C843AC-A13C-C879-A607-6B8ADF735A3C}"/>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9b42fe426a_0_79:notes">
            <a:extLst>
              <a:ext uri="{FF2B5EF4-FFF2-40B4-BE49-F238E27FC236}">
                <a16:creationId xmlns:a16="http://schemas.microsoft.com/office/drawing/2014/main" id="{C761AE86-BB99-616B-2EAD-C026981CB686}"/>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345754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9b42fe426a_0_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9b42fe426a_0_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960067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a:extLst>
            <a:ext uri="{FF2B5EF4-FFF2-40B4-BE49-F238E27FC236}">
              <a16:creationId xmlns:a16="http://schemas.microsoft.com/office/drawing/2014/main" id="{2DD593BC-7E4A-D2EC-DC70-C4FDB7B21B6E}"/>
            </a:ext>
          </a:extLst>
        </p:cNvPr>
        <p:cNvGrpSpPr/>
        <p:nvPr/>
      </p:nvGrpSpPr>
      <p:grpSpPr>
        <a:xfrm>
          <a:off x="0" y="0"/>
          <a:ext cx="0" cy="0"/>
          <a:chOff x="0" y="0"/>
          <a:chExt cx="0" cy="0"/>
        </a:xfrm>
      </p:grpSpPr>
      <p:sp>
        <p:nvSpPr>
          <p:cNvPr id="81" name="Google Shape;81;g29b42fe426a_0_79:notes">
            <a:extLst>
              <a:ext uri="{FF2B5EF4-FFF2-40B4-BE49-F238E27FC236}">
                <a16:creationId xmlns:a16="http://schemas.microsoft.com/office/drawing/2014/main" id="{7D9D9423-CEEC-B36B-57D3-4E5C6FB9124C}"/>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9b42fe426a_0_79:notes">
            <a:extLst>
              <a:ext uri="{FF2B5EF4-FFF2-40B4-BE49-F238E27FC236}">
                <a16:creationId xmlns:a16="http://schemas.microsoft.com/office/drawing/2014/main" id="{9C9B9DA2-7404-5CF5-71A1-798646CD37F9}"/>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865032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a:t>March 2024</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dirty="0"/>
          </a:p>
        </p:txBody>
      </p:sp>
    </p:spTree>
    <p:extLst>
      <p:ext uri="{BB962C8B-B14F-4D97-AF65-F5344CB8AC3E}">
        <p14:creationId xmlns:p14="http://schemas.microsoft.com/office/powerpoint/2010/main" val="899993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March 2024</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056998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a:t>March 2024</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dirty="0"/>
          </a:p>
        </p:txBody>
      </p:sp>
    </p:spTree>
    <p:extLst>
      <p:ext uri="{BB962C8B-B14F-4D97-AF65-F5344CB8AC3E}">
        <p14:creationId xmlns:p14="http://schemas.microsoft.com/office/powerpoint/2010/main" val="4269409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a:t>March 2024</a:t>
            </a:r>
            <a:endParaRPr lang="en-GB" dirty="0"/>
          </a:p>
        </p:txBody>
      </p:sp>
      <p:sp>
        <p:nvSpPr>
          <p:cNvPr id="6"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dirty="0"/>
          </a:p>
        </p:txBody>
      </p:sp>
    </p:spTree>
    <p:extLst>
      <p:ext uri="{BB962C8B-B14F-4D97-AF65-F5344CB8AC3E}">
        <p14:creationId xmlns:p14="http://schemas.microsoft.com/office/powerpoint/2010/main" val="1513716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a:t>March 2024</a:t>
            </a:r>
            <a:endParaRPr lang="en-GB" dirty="0"/>
          </a:p>
        </p:txBody>
      </p:sp>
      <p:sp>
        <p:nvSpPr>
          <p:cNvPr id="8" name="Footer Placeholder 7"/>
          <p:cNvSpPr>
            <a:spLocks noGrp="1"/>
          </p:cNvSpPr>
          <p:nvPr>
            <p:ph type="ftr" idx="11"/>
          </p:nvPr>
        </p:nvSpPr>
        <p:spPr>
          <a:xfrm>
            <a:off x="7524752" y="6475414"/>
            <a:ext cx="3865033" cy="180975"/>
          </a:xfrm>
        </p:spPr>
        <p:txBody>
          <a:bodyPr/>
          <a:lstStyle>
            <a:lvl1pPr>
              <a:defRPr/>
            </a:lvl1pPr>
          </a:lstStyle>
          <a:p>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dirty="0"/>
          </a:p>
        </p:txBody>
      </p:sp>
    </p:spTree>
    <p:extLst>
      <p:ext uri="{BB962C8B-B14F-4D97-AF65-F5344CB8AC3E}">
        <p14:creationId xmlns:p14="http://schemas.microsoft.com/office/powerpoint/2010/main" val="20447977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a:t>March 2024</a:t>
            </a:r>
            <a:endParaRPr lang="en-GB" dirty="0"/>
          </a:p>
        </p:txBody>
      </p:sp>
      <p:sp>
        <p:nvSpPr>
          <p:cNvPr id="4"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dirty="0"/>
          </a:p>
        </p:txBody>
      </p:sp>
    </p:spTree>
    <p:extLst>
      <p:ext uri="{BB962C8B-B14F-4D97-AF65-F5344CB8AC3E}">
        <p14:creationId xmlns:p14="http://schemas.microsoft.com/office/powerpoint/2010/main" val="3526434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a:t>March 2024</a:t>
            </a:r>
            <a:endParaRPr lang="en-GB" dirty="0"/>
          </a:p>
        </p:txBody>
      </p:sp>
      <p:sp>
        <p:nvSpPr>
          <p:cNvPr id="3"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dirty="0"/>
          </a:p>
        </p:txBody>
      </p:sp>
    </p:spTree>
    <p:extLst>
      <p:ext uri="{BB962C8B-B14F-4D97-AF65-F5344CB8AC3E}">
        <p14:creationId xmlns:p14="http://schemas.microsoft.com/office/powerpoint/2010/main" val="4189202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March 2024</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dirty="0"/>
          </a:p>
        </p:txBody>
      </p:sp>
    </p:spTree>
    <p:extLst>
      <p:ext uri="{BB962C8B-B14F-4D97-AF65-F5344CB8AC3E}">
        <p14:creationId xmlns:p14="http://schemas.microsoft.com/office/powerpoint/2010/main" val="2884777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March 2024</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dirty="0"/>
          </a:p>
        </p:txBody>
      </p:sp>
    </p:spTree>
    <p:extLst>
      <p:ext uri="{BB962C8B-B14F-4D97-AF65-F5344CB8AC3E}">
        <p14:creationId xmlns:p14="http://schemas.microsoft.com/office/powerpoint/2010/main" val="2270424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a:t>March 2024</a:t>
            </a:r>
            <a:endParaRPr lang="en-GB" dirty="0"/>
          </a:p>
        </p:txBody>
      </p:sp>
      <p:sp>
        <p:nvSpPr>
          <p:cNvPr id="1028" name="Rectangle 4"/>
          <p:cNvSpPr>
            <a:spLocks noGrp="1" noChangeArrowheads="1"/>
          </p:cNvSpPr>
          <p:nvPr>
            <p:ph type="ftr"/>
          </p:nvPr>
        </p:nvSpPr>
        <p:spPr bwMode="auto">
          <a:xfrm>
            <a:off x="7143752" y="647541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r>
              <a:rPr lang="en-GB"/>
              <a:t>Jon Rosdahl, Qualcomm</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1" name="Date Placeholder 3">
            <a:extLst>
              <a:ext uri="{FF2B5EF4-FFF2-40B4-BE49-F238E27FC236}">
                <a16:creationId xmlns:a16="http://schemas.microsoft.com/office/drawing/2014/main" id="{106A7171-3D93-4AEC-9BD3-73DD99752379}"/>
              </a:ext>
            </a:extLst>
          </p:cNvPr>
          <p:cNvSpPr txBox="1">
            <a:spLocks/>
          </p:cNvSpPr>
          <p:nvPr userDrawn="1"/>
        </p:nvSpPr>
        <p:spPr bwMode="auto">
          <a:xfrm>
            <a:off x="6595500" y="382824"/>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 EC-24/0006r4</a:t>
            </a:r>
          </a:p>
        </p:txBody>
      </p:sp>
    </p:spTree>
    <p:extLst>
      <p:ext uri="{BB962C8B-B14F-4D97-AF65-F5344CB8AC3E}">
        <p14:creationId xmlns:p14="http://schemas.microsoft.com/office/powerpoint/2010/main" val="32161281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ieee.org/content/dam/ieee-org/ieee/web/org/financial-ops-manual.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ec/dcn/23/ec-23-0146-01-WCSG-ieee-802w-rfp-2023.xls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914401" y="685801"/>
            <a:ext cx="10361084" cy="685799"/>
          </a:xfrm>
        </p:spPr>
        <p:txBody>
          <a:bodyPr/>
          <a:lstStyle/>
          <a:p>
            <a:r>
              <a:rPr lang="en-US" dirty="0"/>
              <a:t>IEEE 802WCSC Meeting Venue Manager Report 2024</a:t>
            </a:r>
            <a:endParaRPr lang="en-GB" dirty="0"/>
          </a:p>
        </p:txBody>
      </p:sp>
      <p:sp>
        <p:nvSpPr>
          <p:cNvPr id="3074" name="Rectangle 2"/>
          <p:cNvSpPr>
            <a:spLocks noGrp="1" noChangeArrowheads="1"/>
          </p:cNvSpPr>
          <p:nvPr>
            <p:ph idx="1"/>
          </p:nvPr>
        </p:nvSpPr>
        <p:spPr>
          <a:xfrm>
            <a:off x="4421718" y="1400176"/>
            <a:ext cx="2743200" cy="473075"/>
          </a:xfrm>
        </p:spPr>
        <p:txBody>
          <a:bodyPr/>
          <a:lstStyle/>
          <a:p>
            <a:r>
              <a:rPr lang="en-GB" dirty="0"/>
              <a:t>Date: 2023-03-10</a:t>
            </a:r>
          </a:p>
        </p:txBody>
      </p:sp>
      <p:sp>
        <p:nvSpPr>
          <p:cNvPr id="6" name="Date Placeholder 3"/>
          <p:cNvSpPr>
            <a:spLocks noGrp="1"/>
          </p:cNvSpPr>
          <p:nvPr>
            <p:ph type="dt" idx="10"/>
          </p:nvPr>
        </p:nvSpPr>
        <p:spPr/>
        <p:txBody>
          <a:bodyPr/>
          <a:lstStyle/>
          <a:p>
            <a:r>
              <a:rPr lang="en-US"/>
              <a:t>March 2024</a:t>
            </a:r>
            <a:endParaRPr lang="en-GB" dirty="0"/>
          </a:p>
        </p:txBody>
      </p:sp>
      <p:sp>
        <p:nvSpPr>
          <p:cNvPr id="7" name="Footer Placeholder 4"/>
          <p:cNvSpPr>
            <a:spLocks noGrp="1"/>
          </p:cNvSpPr>
          <p:nvPr>
            <p:ph type="ftr" idx="11"/>
          </p:nvPr>
        </p:nvSpPr>
        <p:spPr/>
        <p:txBody>
          <a:bodyPr/>
          <a:lstStyle/>
          <a:p>
            <a:r>
              <a:rPr lang="en-GB" dirty="0"/>
              <a:t>Jon Rosdahl,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48236506"/>
              </p:ext>
            </p:extLst>
          </p:nvPr>
        </p:nvGraphicFramePr>
        <p:xfrm>
          <a:off x="2036764" y="2279651"/>
          <a:ext cx="8118475" cy="2487613"/>
        </p:xfrm>
        <a:graphic>
          <a:graphicData uri="http://schemas.openxmlformats.org/presentationml/2006/ole">
            <mc:AlternateContent xmlns:mc="http://schemas.openxmlformats.org/markup-compatibility/2006">
              <mc:Choice xmlns:v="urn:schemas-microsoft-com:vml" Requires="v">
                <p:oleObj name="Document" r:id="rId3" imgW="8245941" imgH="2538755" progId="Word.Document.8">
                  <p:embed/>
                </p:oleObj>
              </mc:Choice>
              <mc:Fallback>
                <p:oleObj name="Document" r:id="rId3" imgW="8245941" imgH="2538755" progId="Word.Document.8">
                  <p:embed/>
                  <p:pic>
                    <p:nvPicPr>
                      <p:cNvPr id="3075" name="Object 3"/>
                      <p:cNvPicPr>
                        <a:picLocks noChangeAspect="1" noChangeArrowheads="1"/>
                      </p:cNvPicPr>
                      <p:nvPr/>
                    </p:nvPicPr>
                    <p:blipFill>
                      <a:blip r:embed="rId4"/>
                      <a:srcRect/>
                      <a:stretch>
                        <a:fillRect/>
                      </a:stretch>
                    </p:blipFill>
                    <p:spPr bwMode="auto">
                      <a:xfrm>
                        <a:off x="2036764" y="2279651"/>
                        <a:ext cx="8118475" cy="248761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057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8" name="Google Shape;78;p16"/>
          <p:cNvSpPr txBox="1"/>
          <p:nvPr/>
        </p:nvSpPr>
        <p:spPr bwMode="auto">
          <a:xfrm>
            <a:off x="3110971" y="657224"/>
            <a:ext cx="5970058" cy="1095375"/>
          </a:xfrm>
          <a:prstGeom prst="rect">
            <a:avLst/>
          </a:prstGeom>
          <a:noFill/>
          <a:ln w="9525">
            <a:noFill/>
            <a:round/>
            <a:headEnd/>
            <a:tailEnd/>
          </a:ln>
        </p:spPr>
        <p:txBody>
          <a:bodyPr spcFirstLastPara="1" vert="horz" wrap="square" lIns="92160" tIns="46080" rIns="92160" bIns="46080" numCol="1" anchor="t" anchorCtr="0" compatLnSpc="1">
            <a:prstTxWarp prst="textNoShape">
              <a:avLst/>
            </a:prstTxWarp>
            <a:noAutofit/>
          </a:bodyPr>
          <a:lstStyle/>
          <a:p>
            <a:pPr algn="ctr">
              <a:lnSpc>
                <a:spcPct val="90000"/>
              </a:lnSpc>
              <a:spcAft>
                <a:spcPts val="600"/>
              </a:spcAft>
              <a:buClr>
                <a:srgbClr val="000000"/>
              </a:buClr>
              <a:buSzPct val="100000"/>
              <a:buFont typeface="Times New Roman" pitchFamily="18" charset="0"/>
            </a:pPr>
            <a:r>
              <a:rPr lang="en-US" sz="3600" b="1" cap="all" dirty="0">
                <a:solidFill>
                  <a:srgbClr val="002060"/>
                </a:solidFill>
                <a:latin typeface="+mj-lt"/>
                <a:ea typeface="+mj-ea"/>
              </a:rPr>
              <a:t>IEEE 802 Interim  </a:t>
            </a:r>
          </a:p>
          <a:p>
            <a:pPr algn="ctr">
              <a:lnSpc>
                <a:spcPct val="90000"/>
              </a:lnSpc>
              <a:spcAft>
                <a:spcPts val="600"/>
              </a:spcAft>
              <a:buClr>
                <a:srgbClr val="000000"/>
              </a:buClr>
              <a:buSzPct val="100000"/>
              <a:buFont typeface="Times New Roman" pitchFamily="18" charset="0"/>
            </a:pPr>
            <a:r>
              <a:rPr lang="en-US" sz="3600" b="1" cap="all" dirty="0">
                <a:solidFill>
                  <a:srgbClr val="002060"/>
                </a:solidFill>
                <a:latin typeface="+mj-lt"/>
                <a:ea typeface="+mj-ea"/>
              </a:rPr>
              <a:t>May 10 – 15,  2026</a:t>
            </a:r>
          </a:p>
        </p:txBody>
      </p:sp>
      <p:sp>
        <p:nvSpPr>
          <p:cNvPr id="79" name="Google Shape;79;p16"/>
          <p:cNvSpPr txBox="1"/>
          <p:nvPr/>
        </p:nvSpPr>
        <p:spPr bwMode="auto">
          <a:xfrm>
            <a:off x="1278467" y="1981200"/>
            <a:ext cx="10303933" cy="4468814"/>
          </a:xfrm>
          <a:prstGeom prst="rect">
            <a:avLst/>
          </a:prstGeom>
          <a:noFill/>
          <a:ln w="9525">
            <a:noFill/>
            <a:round/>
            <a:headEnd/>
            <a:tailEnd/>
          </a:ln>
        </p:spPr>
        <p:txBody>
          <a:bodyPr spcFirstLastPara="1" vert="horz" wrap="square" lIns="92160" tIns="46080" rIns="92160" bIns="46080" numCol="1" anchor="b" anchorCtr="0" compatLnSpc="1">
            <a:prstTxWarp prst="textNoShape">
              <a:avLst/>
            </a:prstTxWarp>
            <a:noAutofit/>
          </a:bodyPr>
          <a:lstStyle/>
          <a:p>
            <a:pPr algn="ctr">
              <a:lnSpc>
                <a:spcPct val="90000"/>
              </a:lnSpc>
              <a:spcBef>
                <a:spcPts val="600"/>
              </a:spcBef>
              <a:buClr>
                <a:srgbClr val="000000"/>
              </a:buClr>
              <a:buSzPct val="100000"/>
            </a:pPr>
            <a:r>
              <a:rPr lang="en-US" sz="2800" b="1" dirty="0">
                <a:solidFill>
                  <a:srgbClr val="000000"/>
                </a:solidFill>
                <a:latin typeface="+mn-lt"/>
                <a:ea typeface="+mn-ea"/>
                <a:cs typeface="MS Gothic"/>
              </a:rPr>
              <a:t>NOTES/SUMMARY:</a:t>
            </a:r>
          </a:p>
          <a:p>
            <a:pPr>
              <a:lnSpc>
                <a:spcPct val="90000"/>
              </a:lnSpc>
              <a:spcBef>
                <a:spcPts val="600"/>
              </a:spcBef>
              <a:buClr>
                <a:srgbClr val="000000"/>
              </a:buClr>
              <a:buSzPct val="100000"/>
            </a:pPr>
            <a:r>
              <a:rPr lang="en-US" sz="2800" b="1" dirty="0">
                <a:solidFill>
                  <a:srgbClr val="000000"/>
                </a:solidFill>
                <a:latin typeface="+mn-lt"/>
                <a:ea typeface="+mn-ea"/>
                <a:cs typeface="MS Gothic"/>
              </a:rPr>
              <a:t>Hilton Antwerp, Belgium:  USD$235 (only 180 hotel rooms) </a:t>
            </a:r>
          </a:p>
          <a:p>
            <a:pPr>
              <a:lnSpc>
                <a:spcPct val="90000"/>
              </a:lnSpc>
              <a:spcBef>
                <a:spcPts val="600"/>
              </a:spcBef>
              <a:buClr>
                <a:srgbClr val="000000"/>
              </a:buClr>
              <a:buSzPct val="100000"/>
            </a:pPr>
            <a:r>
              <a:rPr lang="en-US" sz="2800" b="1" dirty="0">
                <a:solidFill>
                  <a:srgbClr val="000000"/>
                </a:solidFill>
                <a:latin typeface="+mn-lt"/>
                <a:ea typeface="+mn-ea"/>
              </a:rPr>
              <a:t>	</a:t>
            </a:r>
            <a:r>
              <a:rPr lang="en-US" sz="2800" b="1" dirty="0">
                <a:solidFill>
                  <a:srgbClr val="000000"/>
                </a:solidFill>
                <a:latin typeface="+mn-lt"/>
                <a:ea typeface="+mn-ea"/>
                <a:cs typeface="MS Gothic"/>
              </a:rPr>
              <a:t>– Venue Hire/F&amp;B: $170,000</a:t>
            </a:r>
          </a:p>
          <a:p>
            <a:pPr>
              <a:lnSpc>
                <a:spcPct val="90000"/>
              </a:lnSpc>
              <a:spcBef>
                <a:spcPts val="600"/>
              </a:spcBef>
              <a:buClr>
                <a:srgbClr val="000000"/>
              </a:buClr>
              <a:buSzPct val="100000"/>
            </a:pPr>
            <a:r>
              <a:rPr lang="en-US" sz="2800" b="1" dirty="0">
                <a:solidFill>
                  <a:srgbClr val="000000"/>
                </a:solidFill>
                <a:latin typeface="+mn-lt"/>
                <a:ea typeface="+mn-ea"/>
                <a:cs typeface="MS Gothic"/>
              </a:rPr>
              <a:t> Le Meridien, Dubai: USD$170 </a:t>
            </a:r>
          </a:p>
          <a:p>
            <a:pPr>
              <a:lnSpc>
                <a:spcPct val="90000"/>
              </a:lnSpc>
              <a:spcBef>
                <a:spcPts val="600"/>
              </a:spcBef>
              <a:buClr>
                <a:srgbClr val="000000"/>
              </a:buClr>
              <a:buSzPct val="100000"/>
            </a:pPr>
            <a:r>
              <a:rPr lang="en-US" sz="2800" b="1" dirty="0">
                <a:solidFill>
                  <a:srgbClr val="000000"/>
                </a:solidFill>
                <a:latin typeface="+mn-lt"/>
                <a:ea typeface="+mn-ea"/>
                <a:cs typeface="MS Gothic"/>
              </a:rPr>
              <a:t>	– Venue Hire/F&amp;B: $360,000</a:t>
            </a:r>
          </a:p>
          <a:p>
            <a:pPr>
              <a:lnSpc>
                <a:spcPct val="90000"/>
              </a:lnSpc>
              <a:spcBef>
                <a:spcPts val="600"/>
              </a:spcBef>
              <a:buClr>
                <a:srgbClr val="000000"/>
              </a:buClr>
              <a:buSzPct val="100000"/>
            </a:pPr>
            <a:r>
              <a:rPr lang="en-US" sz="2800" b="1" dirty="0">
                <a:solidFill>
                  <a:srgbClr val="000000"/>
                </a:solidFill>
                <a:latin typeface="+mn-lt"/>
                <a:ea typeface="+mn-ea"/>
                <a:cs typeface="MS Gothic"/>
              </a:rPr>
              <a:t>ABU DHABI only available: May 17-22, 2026 </a:t>
            </a:r>
          </a:p>
          <a:p>
            <a:pPr>
              <a:lnSpc>
                <a:spcPct val="90000"/>
              </a:lnSpc>
              <a:spcBef>
                <a:spcPts val="600"/>
              </a:spcBef>
              <a:buClr>
                <a:srgbClr val="000000"/>
              </a:buClr>
              <a:buSzPct val="100000"/>
            </a:pPr>
            <a:r>
              <a:rPr lang="en-US" sz="2800" b="1" dirty="0">
                <a:solidFill>
                  <a:srgbClr val="000000"/>
                </a:solidFill>
                <a:latin typeface="+mn-lt"/>
                <a:ea typeface="+mn-ea"/>
                <a:cs typeface="MS Gothic"/>
              </a:rPr>
              <a:t>Edinburgh, Scotland: only available: May 17-22, 2026 </a:t>
            </a:r>
          </a:p>
          <a:p>
            <a:pPr>
              <a:lnSpc>
                <a:spcPct val="90000"/>
              </a:lnSpc>
              <a:spcBef>
                <a:spcPts val="600"/>
              </a:spcBef>
              <a:buClr>
                <a:srgbClr val="000000"/>
              </a:buClr>
              <a:buSzPct val="100000"/>
            </a:pPr>
            <a:endParaRPr lang="en-US" sz="2800" b="1" dirty="0">
              <a:solidFill>
                <a:srgbClr val="000000"/>
              </a:solidFill>
              <a:latin typeface="+mn-lt"/>
              <a:ea typeface="+mn-ea"/>
              <a:cs typeface="MS Gothic"/>
            </a:endParaRPr>
          </a:p>
          <a:p>
            <a:pPr>
              <a:lnSpc>
                <a:spcPct val="90000"/>
              </a:lnSpc>
              <a:spcBef>
                <a:spcPts val="600"/>
              </a:spcBef>
              <a:buClr>
                <a:srgbClr val="000000"/>
              </a:buClr>
              <a:buSzPct val="100000"/>
            </a:pPr>
            <a:r>
              <a:rPr lang="en-US" sz="2800" b="1" dirty="0">
                <a:solidFill>
                  <a:srgbClr val="000000"/>
                </a:solidFill>
                <a:latin typeface="+mn-lt"/>
                <a:ea typeface="+mn-ea"/>
                <a:cs typeface="MS Gothic"/>
              </a:rPr>
              <a:t>Possible other location:  Hilton Vienna Park – </a:t>
            </a:r>
          </a:p>
          <a:p>
            <a:pPr>
              <a:lnSpc>
                <a:spcPct val="90000"/>
              </a:lnSpc>
              <a:spcBef>
                <a:spcPts val="600"/>
              </a:spcBef>
              <a:buClr>
                <a:srgbClr val="000000"/>
              </a:buClr>
              <a:buSzPct val="100000"/>
            </a:pPr>
            <a:r>
              <a:rPr lang="en-US" sz="2800" b="1" dirty="0">
                <a:solidFill>
                  <a:srgbClr val="000000"/>
                </a:solidFill>
                <a:latin typeface="+mn-lt"/>
                <a:ea typeface="+mn-ea"/>
              </a:rPr>
              <a:t>	</a:t>
            </a:r>
            <a:r>
              <a:rPr lang="en-US" sz="2800" b="1" dirty="0">
                <a:solidFill>
                  <a:srgbClr val="000000"/>
                </a:solidFill>
                <a:latin typeface="+mn-lt"/>
                <a:ea typeface="+mn-ea"/>
                <a:cs typeface="MS Gothic"/>
              </a:rPr>
              <a:t>TBC if they can bid on 2026</a:t>
            </a:r>
          </a:p>
        </p:txBody>
      </p:sp>
      <p:sp>
        <p:nvSpPr>
          <p:cNvPr id="84" name="Date Placeholder 3">
            <a:extLst>
              <a:ext uri="{FF2B5EF4-FFF2-40B4-BE49-F238E27FC236}">
                <a16:creationId xmlns:a16="http://schemas.microsoft.com/office/drawing/2014/main" id="{75A2C473-5432-1DC9-189F-EA3DB75A26F9}"/>
              </a:ext>
            </a:extLst>
          </p:cNvPr>
          <p:cNvSpPr>
            <a:spLocks noGrp="1"/>
          </p:cNvSpPr>
          <p:nvPr>
            <p:ph type="dt" idx="10"/>
          </p:nvPr>
        </p:nvSpPr>
        <p:spPr>
          <a:xfrm>
            <a:off x="929218" y="333375"/>
            <a:ext cx="2499783" cy="273050"/>
          </a:xfrm>
        </p:spPr>
        <p:txBody>
          <a:bodyPr/>
          <a:lstStyle/>
          <a:p>
            <a:pPr>
              <a:spcAft>
                <a:spcPts val="600"/>
              </a:spcAft>
            </a:pPr>
            <a:r>
              <a:rPr lang="en-US"/>
              <a:t>March 2024</a:t>
            </a:r>
            <a:endParaRPr lang="en-GB"/>
          </a:p>
        </p:txBody>
      </p:sp>
      <p:sp>
        <p:nvSpPr>
          <p:cNvPr id="86" name="Footer Placeholder 4">
            <a:extLst>
              <a:ext uri="{FF2B5EF4-FFF2-40B4-BE49-F238E27FC236}">
                <a16:creationId xmlns:a16="http://schemas.microsoft.com/office/drawing/2014/main" id="{961B21D7-CD1F-8A00-7D5A-E28B602B09FD}"/>
              </a:ext>
            </a:extLst>
          </p:cNvPr>
          <p:cNvSpPr>
            <a:spLocks noGrp="1"/>
          </p:cNvSpPr>
          <p:nvPr>
            <p:ph type="ftr" idx="11"/>
          </p:nvPr>
        </p:nvSpPr>
        <p:spPr>
          <a:xfrm>
            <a:off x="7143752" y="6475414"/>
            <a:ext cx="4246033" cy="180975"/>
          </a:xfrm>
        </p:spPr>
        <p:txBody>
          <a:bodyPr/>
          <a:lstStyle/>
          <a:p>
            <a:pPr>
              <a:spcAft>
                <a:spcPts val="600"/>
              </a:spcAft>
            </a:pPr>
            <a:r>
              <a:rPr lang="en-GB"/>
              <a:t>Jon Rosdahl, Qualcomm</a:t>
            </a:r>
          </a:p>
        </p:txBody>
      </p:sp>
      <p:sp>
        <p:nvSpPr>
          <p:cNvPr id="88" name="Slide Number Placeholder 5">
            <a:extLst>
              <a:ext uri="{FF2B5EF4-FFF2-40B4-BE49-F238E27FC236}">
                <a16:creationId xmlns:a16="http://schemas.microsoft.com/office/drawing/2014/main" id="{02762A0B-9AB5-D7C0-7DD8-9FEAC7495853}"/>
              </a:ext>
            </a:extLst>
          </p:cNvPr>
          <p:cNvSpPr>
            <a:spLocks noGrp="1"/>
          </p:cNvSpPr>
          <p:nvPr>
            <p:ph type="sldNum" idx="12"/>
          </p:nvPr>
        </p:nvSpPr>
        <p:spPr>
          <a:xfrm>
            <a:off x="5793318" y="6475414"/>
            <a:ext cx="704849" cy="363537"/>
          </a:xfrm>
        </p:spPr>
        <p:txBody>
          <a:bodyPr/>
          <a:lstStyle/>
          <a:p>
            <a:pPr>
              <a:spcAft>
                <a:spcPts val="600"/>
              </a:spcAft>
            </a:pPr>
            <a:r>
              <a:rPr lang="en-GB"/>
              <a:t>Slide </a:t>
            </a:r>
            <a:fld id="{3ABCC52B-A3F7-440B-BBF2-55191E6E7773}" type="slidenum">
              <a:rPr lang="en-GB" smtClean="0"/>
              <a:pPr>
                <a:spcAft>
                  <a:spcPts val="600"/>
                </a:spcAft>
              </a:pPr>
              <a:t>10</a:t>
            </a:fld>
            <a:endParaRPr lang="en-GB"/>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3">
          <a:extLst>
            <a:ext uri="{FF2B5EF4-FFF2-40B4-BE49-F238E27FC236}">
              <a16:creationId xmlns:a16="http://schemas.microsoft.com/office/drawing/2014/main" id="{EE08BD00-2DE3-4C2D-044E-A39B040C2EF5}"/>
            </a:ext>
          </a:extLst>
        </p:cNvPr>
        <p:cNvGrpSpPr/>
        <p:nvPr/>
      </p:nvGrpSpPr>
      <p:grpSpPr>
        <a:xfrm>
          <a:off x="0" y="0"/>
          <a:ext cx="0" cy="0"/>
          <a:chOff x="0" y="0"/>
          <a:chExt cx="0" cy="0"/>
        </a:xfrm>
      </p:grpSpPr>
      <p:sp>
        <p:nvSpPr>
          <p:cNvPr id="85" name="Google Shape;85;p17">
            <a:extLst>
              <a:ext uri="{FF2B5EF4-FFF2-40B4-BE49-F238E27FC236}">
                <a16:creationId xmlns:a16="http://schemas.microsoft.com/office/drawing/2014/main" id="{755DB9FE-071D-5769-8F0D-7338054596C9}"/>
              </a:ext>
            </a:extLst>
          </p:cNvPr>
          <p:cNvSpPr txBox="1"/>
          <p:nvPr/>
        </p:nvSpPr>
        <p:spPr bwMode="auto">
          <a:xfrm>
            <a:off x="914401" y="685801"/>
            <a:ext cx="10361084" cy="1065213"/>
          </a:xfrm>
          <a:prstGeom prst="rect">
            <a:avLst/>
          </a:prstGeom>
          <a:noFill/>
          <a:ln w="9525">
            <a:noFill/>
            <a:round/>
            <a:headEnd/>
            <a:tailEnd/>
          </a:ln>
        </p:spPr>
        <p:txBody>
          <a:bodyPr spcFirstLastPara="1" vert="horz" wrap="square" lIns="92160" tIns="46080" rIns="92160" bIns="46080" numCol="1" anchor="ctr" anchorCtr="0" compatLnSpc="1">
            <a:prstTxWarp prst="textNoShape">
              <a:avLst/>
            </a:prstTxWarp>
            <a:normAutofit/>
          </a:bodyPr>
          <a:lstStyle/>
          <a:p>
            <a:pPr algn="ctr">
              <a:spcAft>
                <a:spcPts val="600"/>
              </a:spcAft>
              <a:buClr>
                <a:srgbClr val="000000"/>
              </a:buClr>
              <a:buSzPct val="100000"/>
              <a:buFont typeface="Times New Roman" pitchFamily="18" charset="0"/>
            </a:pPr>
            <a:r>
              <a:rPr lang="en-US" sz="3200" b="1">
                <a:solidFill>
                  <a:srgbClr val="000000"/>
                </a:solidFill>
                <a:latin typeface="+mj-lt"/>
                <a:ea typeface="+mj-ea"/>
              </a:rPr>
              <a:t>Belgium -  Hilton Antwerp Old Town</a:t>
            </a:r>
          </a:p>
        </p:txBody>
      </p:sp>
      <p:sp>
        <p:nvSpPr>
          <p:cNvPr id="90" name="Date Placeholder 3">
            <a:extLst>
              <a:ext uri="{FF2B5EF4-FFF2-40B4-BE49-F238E27FC236}">
                <a16:creationId xmlns:a16="http://schemas.microsoft.com/office/drawing/2014/main" id="{8E29193F-65BF-56FF-7270-A3D9EAA83B1D}"/>
              </a:ext>
            </a:extLst>
          </p:cNvPr>
          <p:cNvSpPr>
            <a:spLocks noGrp="1"/>
          </p:cNvSpPr>
          <p:nvPr>
            <p:ph type="dt" idx="10"/>
          </p:nvPr>
        </p:nvSpPr>
        <p:spPr>
          <a:xfrm>
            <a:off x="929218" y="333375"/>
            <a:ext cx="2499783" cy="273050"/>
          </a:xfrm>
        </p:spPr>
        <p:txBody>
          <a:bodyPr/>
          <a:lstStyle/>
          <a:p>
            <a:pPr>
              <a:spcAft>
                <a:spcPts val="600"/>
              </a:spcAft>
            </a:pPr>
            <a:r>
              <a:rPr lang="en-US"/>
              <a:t>March 2024</a:t>
            </a:r>
            <a:endParaRPr lang="en-GB"/>
          </a:p>
        </p:txBody>
      </p:sp>
      <p:sp>
        <p:nvSpPr>
          <p:cNvPr id="92" name="Footer Placeholder 4">
            <a:extLst>
              <a:ext uri="{FF2B5EF4-FFF2-40B4-BE49-F238E27FC236}">
                <a16:creationId xmlns:a16="http://schemas.microsoft.com/office/drawing/2014/main" id="{D24D8B03-9622-4E51-4387-B882E7C8BA82}"/>
              </a:ext>
            </a:extLst>
          </p:cNvPr>
          <p:cNvSpPr>
            <a:spLocks noGrp="1"/>
          </p:cNvSpPr>
          <p:nvPr>
            <p:ph type="ftr" idx="11"/>
          </p:nvPr>
        </p:nvSpPr>
        <p:spPr>
          <a:xfrm>
            <a:off x="7143752" y="6475414"/>
            <a:ext cx="4246033" cy="180975"/>
          </a:xfrm>
        </p:spPr>
        <p:txBody>
          <a:bodyPr/>
          <a:lstStyle/>
          <a:p>
            <a:pPr>
              <a:spcAft>
                <a:spcPts val="600"/>
              </a:spcAft>
            </a:pPr>
            <a:r>
              <a:rPr lang="en-GB"/>
              <a:t>Jon Rosdahl, Qualcomm</a:t>
            </a:r>
          </a:p>
        </p:txBody>
      </p:sp>
      <p:sp>
        <p:nvSpPr>
          <p:cNvPr id="94" name="Slide Number Placeholder 5">
            <a:extLst>
              <a:ext uri="{FF2B5EF4-FFF2-40B4-BE49-F238E27FC236}">
                <a16:creationId xmlns:a16="http://schemas.microsoft.com/office/drawing/2014/main" id="{880216F2-E53B-ED4F-A47F-917249C9B3B1}"/>
              </a:ext>
            </a:extLst>
          </p:cNvPr>
          <p:cNvSpPr>
            <a:spLocks noGrp="1"/>
          </p:cNvSpPr>
          <p:nvPr>
            <p:ph type="sldNum" idx="12"/>
          </p:nvPr>
        </p:nvSpPr>
        <p:spPr>
          <a:xfrm>
            <a:off x="5793318" y="6475414"/>
            <a:ext cx="704849" cy="363537"/>
          </a:xfrm>
        </p:spPr>
        <p:txBody>
          <a:bodyPr/>
          <a:lstStyle/>
          <a:p>
            <a:pPr>
              <a:spcAft>
                <a:spcPts val="600"/>
              </a:spcAft>
            </a:pPr>
            <a:r>
              <a:rPr lang="en-GB"/>
              <a:t>Slide </a:t>
            </a:r>
            <a:fld id="{440F5867-744E-4AA6-B0ED-4C44D2DFBB7B}" type="slidenum">
              <a:rPr lang="en-GB" smtClean="0"/>
              <a:pPr>
                <a:spcAft>
                  <a:spcPts val="600"/>
                </a:spcAft>
              </a:pPr>
              <a:t>11</a:t>
            </a:fld>
            <a:endParaRPr lang="en-GB"/>
          </a:p>
        </p:txBody>
      </p:sp>
      <p:graphicFrame>
        <p:nvGraphicFramePr>
          <p:cNvPr id="2" name="Table 1">
            <a:extLst>
              <a:ext uri="{FF2B5EF4-FFF2-40B4-BE49-F238E27FC236}">
                <a16:creationId xmlns:a16="http://schemas.microsoft.com/office/drawing/2014/main" id="{34412C2C-C26A-DE87-A0B1-A21B5A18B334}"/>
              </a:ext>
            </a:extLst>
          </p:cNvPr>
          <p:cNvGraphicFramePr>
            <a:graphicFrameLocks noGrp="1"/>
          </p:cNvGraphicFramePr>
          <p:nvPr>
            <p:extLst>
              <p:ext uri="{D42A27DB-BD31-4B8C-83A1-F6EECF244321}">
                <p14:modId xmlns:p14="http://schemas.microsoft.com/office/powerpoint/2010/main" val="1747180097"/>
              </p:ext>
            </p:extLst>
          </p:nvPr>
        </p:nvGraphicFramePr>
        <p:xfrm>
          <a:off x="1184933" y="1714919"/>
          <a:ext cx="10090552" cy="4387374"/>
        </p:xfrm>
        <a:graphic>
          <a:graphicData uri="http://schemas.openxmlformats.org/drawingml/2006/table">
            <a:tbl>
              <a:tblPr firstRow="1" bandRow="1">
                <a:tableStyleId>{5C22544A-7EE6-4342-B048-85BDC9FD1C3A}</a:tableStyleId>
              </a:tblPr>
              <a:tblGrid>
                <a:gridCol w="1218638">
                  <a:extLst>
                    <a:ext uri="{9D8B030D-6E8A-4147-A177-3AD203B41FA5}">
                      <a16:colId xmlns:a16="http://schemas.microsoft.com/office/drawing/2014/main" val="1052098276"/>
                    </a:ext>
                  </a:extLst>
                </a:gridCol>
                <a:gridCol w="3724169">
                  <a:extLst>
                    <a:ext uri="{9D8B030D-6E8A-4147-A177-3AD203B41FA5}">
                      <a16:colId xmlns:a16="http://schemas.microsoft.com/office/drawing/2014/main" val="3996096665"/>
                    </a:ext>
                  </a:extLst>
                </a:gridCol>
                <a:gridCol w="5147745">
                  <a:extLst>
                    <a:ext uri="{9D8B030D-6E8A-4147-A177-3AD203B41FA5}">
                      <a16:colId xmlns:a16="http://schemas.microsoft.com/office/drawing/2014/main" val="3683693897"/>
                    </a:ext>
                  </a:extLst>
                </a:gridCol>
              </a:tblGrid>
              <a:tr h="353558">
                <a:tc>
                  <a:txBody>
                    <a:bodyPr/>
                    <a:lstStyle/>
                    <a:p>
                      <a:pPr algn="ctr"/>
                      <a:r>
                        <a:rPr lang="en-AU" sz="1800" b="0">
                          <a:solidFill>
                            <a:schemeClr val="tx1"/>
                          </a:solidFill>
                        </a:rPr>
                        <a:t>1</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800" b="1">
                          <a:solidFill>
                            <a:schemeClr val="tx1"/>
                          </a:solidFill>
                        </a:rPr>
                        <a:t>Dates</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AU" sz="1800" b="0">
                          <a:solidFill>
                            <a:schemeClr val="tx1"/>
                          </a:solidFill>
                        </a:rPr>
                        <a:t>May 10-15, 2026</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6486713"/>
                  </a:ext>
                </a:extLst>
              </a:tr>
              <a:tr h="353558">
                <a:tc>
                  <a:txBody>
                    <a:bodyPr/>
                    <a:lstStyle/>
                    <a:p>
                      <a:pPr algn="ctr"/>
                      <a:r>
                        <a:rPr lang="en-AU" sz="1800">
                          <a:solidFill>
                            <a:schemeClr val="tx1"/>
                          </a:solidFill>
                        </a:rPr>
                        <a:t>2</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800" b="1">
                          <a:solidFill>
                            <a:schemeClr val="tx1"/>
                          </a:solidFill>
                        </a:rPr>
                        <a:t>Venue</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800">
                          <a:solidFill>
                            <a:schemeClr val="tx1"/>
                          </a:solidFill>
                        </a:rPr>
                        <a:t>Hilton Antwerp – old town</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74783285"/>
                  </a:ext>
                </a:extLst>
              </a:tr>
              <a:tr h="353558">
                <a:tc>
                  <a:txBody>
                    <a:bodyPr/>
                    <a:lstStyle/>
                    <a:p>
                      <a:pPr algn="ctr"/>
                      <a:r>
                        <a:rPr lang="en-AU" sz="1800">
                          <a:solidFill>
                            <a:schemeClr val="tx1"/>
                          </a:solidFill>
                        </a:rPr>
                        <a:t>3</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800" b="1">
                          <a:solidFill>
                            <a:schemeClr val="tx1"/>
                          </a:solidFill>
                        </a:rPr>
                        <a:t>Internet Speed/Cost (&lt;$7k)</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800">
                          <a:solidFill>
                            <a:schemeClr val="tx1"/>
                          </a:solidFill>
                        </a:rPr>
                        <a:t>Price &amp; speed TBC  </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63650494"/>
                  </a:ext>
                </a:extLst>
              </a:tr>
              <a:tr h="577643">
                <a:tc>
                  <a:txBody>
                    <a:bodyPr/>
                    <a:lstStyle/>
                    <a:p>
                      <a:pPr algn="ctr"/>
                      <a:r>
                        <a:rPr lang="en-AU" sz="1800">
                          <a:solidFill>
                            <a:schemeClr val="tx1"/>
                          </a:solidFill>
                        </a:rPr>
                        <a:t>4</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800" b="1">
                          <a:solidFill>
                            <a:schemeClr val="tx1"/>
                          </a:solidFill>
                        </a:rPr>
                        <a:t>Hotel Room Rate</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800">
                          <a:solidFill>
                            <a:schemeClr val="tx1"/>
                          </a:solidFill>
                        </a:rPr>
                        <a:t>US$215 (44 rooms)  US$235 (60 rooms) – US$265 (70 rooms)</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193982"/>
                  </a:ext>
                </a:extLst>
              </a:tr>
              <a:tr h="353558">
                <a:tc>
                  <a:txBody>
                    <a:bodyPr/>
                    <a:lstStyle/>
                    <a:p>
                      <a:pPr algn="ctr"/>
                      <a:r>
                        <a:rPr lang="en-AU" sz="1800">
                          <a:solidFill>
                            <a:schemeClr val="tx1"/>
                          </a:solidFill>
                        </a:rPr>
                        <a:t>5</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800" b="1">
                          <a:solidFill>
                            <a:schemeClr val="tx1"/>
                          </a:solidFill>
                        </a:rPr>
                        <a:t>Space Type</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800">
                          <a:solidFill>
                            <a:schemeClr val="tx1"/>
                          </a:solidFill>
                        </a:rPr>
                        <a:t>Hotel</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61701791"/>
                  </a:ext>
                </a:extLst>
              </a:tr>
              <a:tr h="353558">
                <a:tc>
                  <a:txBody>
                    <a:bodyPr/>
                    <a:lstStyle/>
                    <a:p>
                      <a:pPr algn="ctr"/>
                      <a:r>
                        <a:rPr lang="en-AU" sz="1800">
                          <a:solidFill>
                            <a:schemeClr val="tx1"/>
                          </a:solidFill>
                        </a:rPr>
                        <a:t>6</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800" b="1">
                          <a:solidFill>
                            <a:schemeClr val="tx1"/>
                          </a:solidFill>
                        </a:rPr>
                        <a:t>Name of AV Comp.</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800">
                          <a:solidFill>
                            <a:schemeClr val="tx1"/>
                          </a:solidFill>
                        </a:rPr>
                        <a:t>TBC</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59521878"/>
                  </a:ext>
                </a:extLst>
              </a:tr>
              <a:tr h="353558">
                <a:tc>
                  <a:txBody>
                    <a:bodyPr/>
                    <a:lstStyle/>
                    <a:p>
                      <a:pPr algn="ctr"/>
                      <a:r>
                        <a:rPr lang="en-AU" sz="1800">
                          <a:solidFill>
                            <a:schemeClr val="tx1"/>
                          </a:solidFill>
                        </a:rPr>
                        <a:t>7</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800" b="1">
                          <a:solidFill>
                            <a:schemeClr val="tx1"/>
                          </a:solidFill>
                        </a:rPr>
                        <a:t>Airport</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800">
                          <a:solidFill>
                            <a:schemeClr val="tx1"/>
                          </a:solidFill>
                        </a:rPr>
                        <a:t>Brussels – 30 min by train from Brussels</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1589595"/>
                  </a:ext>
                </a:extLst>
              </a:tr>
              <a:tr h="353558">
                <a:tc>
                  <a:txBody>
                    <a:bodyPr/>
                    <a:lstStyle/>
                    <a:p>
                      <a:pPr algn="ctr"/>
                      <a:r>
                        <a:rPr lang="en-AU" sz="1800">
                          <a:solidFill>
                            <a:schemeClr val="tx1"/>
                          </a:solidFill>
                        </a:rPr>
                        <a:t>8</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800" b="1">
                          <a:solidFill>
                            <a:schemeClr val="tx1"/>
                          </a:solidFill>
                        </a:rPr>
                        <a:t>Visas</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800">
                          <a:solidFill>
                            <a:schemeClr val="tx1"/>
                          </a:solidFill>
                        </a:rPr>
                        <a:t>90 day visa</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8208660"/>
                  </a:ext>
                </a:extLst>
              </a:tr>
              <a:tr h="353558">
                <a:tc>
                  <a:txBody>
                    <a:bodyPr/>
                    <a:lstStyle/>
                    <a:p>
                      <a:pPr algn="ctr"/>
                      <a:r>
                        <a:rPr lang="en-AU" sz="1800">
                          <a:solidFill>
                            <a:schemeClr val="tx1"/>
                          </a:solidFill>
                        </a:rPr>
                        <a:t>9</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800" b="1">
                          <a:solidFill>
                            <a:schemeClr val="tx1"/>
                          </a:solidFill>
                        </a:rPr>
                        <a:t>Cost of Mtg Space</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800">
                          <a:solidFill>
                            <a:schemeClr val="tx1"/>
                          </a:solidFill>
                        </a:rPr>
                        <a:t> US$46,760 approx</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29860638"/>
                  </a:ext>
                </a:extLst>
              </a:tr>
              <a:tr h="353558">
                <a:tc>
                  <a:txBody>
                    <a:bodyPr/>
                    <a:lstStyle/>
                    <a:p>
                      <a:pPr algn="ctr"/>
                      <a:r>
                        <a:rPr lang="en-AU" sz="1800">
                          <a:solidFill>
                            <a:schemeClr val="tx1"/>
                          </a:solidFill>
                        </a:rPr>
                        <a:t>10</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800" b="1">
                          <a:solidFill>
                            <a:schemeClr val="tx1"/>
                          </a:solidFill>
                        </a:rPr>
                        <a:t>F&amp;B Min + Cost</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800">
                          <a:solidFill>
                            <a:schemeClr val="tx1"/>
                          </a:solidFill>
                        </a:rPr>
                        <a:t> $120,000 based on 250</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22833665"/>
                  </a:ext>
                </a:extLst>
              </a:tr>
              <a:tr h="353558">
                <a:tc>
                  <a:txBody>
                    <a:bodyPr/>
                    <a:lstStyle/>
                    <a:p>
                      <a:pPr algn="ctr"/>
                      <a:r>
                        <a:rPr lang="en-AU" sz="1800">
                          <a:solidFill>
                            <a:schemeClr val="tx1"/>
                          </a:solidFill>
                        </a:rPr>
                        <a:t>11</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1800" b="1">
                          <a:solidFill>
                            <a:schemeClr val="tx1"/>
                          </a:solidFill>
                        </a:rPr>
                        <a:t>Other</a:t>
                      </a: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AU" sz="1800" dirty="0">
                        <a:solidFill>
                          <a:schemeClr val="tx1"/>
                        </a:solidFill>
                      </a:endParaRPr>
                    </a:p>
                  </a:txBody>
                  <a:tcPr marL="99594" marR="99594" marT="49797" marB="4979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67575324"/>
                  </a:ext>
                </a:extLst>
              </a:tr>
            </a:tbl>
          </a:graphicData>
        </a:graphic>
      </p:graphicFrame>
    </p:spTree>
    <p:extLst>
      <p:ext uri="{BB962C8B-B14F-4D97-AF65-F5344CB8AC3E}">
        <p14:creationId xmlns:p14="http://schemas.microsoft.com/office/powerpoint/2010/main" val="23738548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5" name="Google Shape;85;p17"/>
          <p:cNvSpPr txBox="1"/>
          <p:nvPr/>
        </p:nvSpPr>
        <p:spPr bwMode="auto">
          <a:xfrm>
            <a:off x="914401" y="685801"/>
            <a:ext cx="10361084" cy="669383"/>
          </a:xfrm>
          <a:prstGeom prst="rect">
            <a:avLst/>
          </a:prstGeom>
          <a:noFill/>
          <a:ln w="9525">
            <a:noFill/>
            <a:round/>
            <a:headEnd/>
            <a:tailEnd/>
          </a:ln>
        </p:spPr>
        <p:txBody>
          <a:bodyPr spcFirstLastPara="1" vert="horz" wrap="square" lIns="92160" tIns="46080" rIns="92160" bIns="46080" numCol="1" anchor="ctr" anchorCtr="0" compatLnSpc="1">
            <a:prstTxWarp prst="textNoShape">
              <a:avLst/>
            </a:prstTxWarp>
            <a:normAutofit/>
          </a:bodyPr>
          <a:lstStyle/>
          <a:p>
            <a:pPr algn="ctr">
              <a:spcAft>
                <a:spcPts val="600"/>
              </a:spcAft>
              <a:buClr>
                <a:srgbClr val="000000"/>
              </a:buClr>
              <a:buSzPct val="100000"/>
              <a:buFont typeface="Times New Roman" pitchFamily="18" charset="0"/>
            </a:pPr>
            <a:r>
              <a:rPr lang="en-US" sz="3200" b="1" dirty="0">
                <a:solidFill>
                  <a:srgbClr val="000000"/>
                </a:solidFill>
                <a:latin typeface="+mj-lt"/>
                <a:ea typeface="+mj-ea"/>
              </a:rPr>
              <a:t>Dubai -  Le Meridien Hotel</a:t>
            </a:r>
          </a:p>
        </p:txBody>
      </p:sp>
      <p:sp>
        <p:nvSpPr>
          <p:cNvPr id="90" name="Date Placeholder 3">
            <a:extLst>
              <a:ext uri="{FF2B5EF4-FFF2-40B4-BE49-F238E27FC236}">
                <a16:creationId xmlns:a16="http://schemas.microsoft.com/office/drawing/2014/main" id="{D2880482-354F-02B8-7490-DFE406330041}"/>
              </a:ext>
            </a:extLst>
          </p:cNvPr>
          <p:cNvSpPr>
            <a:spLocks noGrp="1"/>
          </p:cNvSpPr>
          <p:nvPr>
            <p:ph type="dt" idx="10"/>
          </p:nvPr>
        </p:nvSpPr>
        <p:spPr>
          <a:xfrm>
            <a:off x="929218" y="333375"/>
            <a:ext cx="2499783" cy="273050"/>
          </a:xfrm>
        </p:spPr>
        <p:txBody>
          <a:bodyPr/>
          <a:lstStyle/>
          <a:p>
            <a:pPr>
              <a:spcAft>
                <a:spcPts val="600"/>
              </a:spcAft>
            </a:pPr>
            <a:r>
              <a:rPr lang="en-US"/>
              <a:t>March 2024</a:t>
            </a:r>
            <a:endParaRPr lang="en-GB"/>
          </a:p>
        </p:txBody>
      </p:sp>
      <p:sp>
        <p:nvSpPr>
          <p:cNvPr id="92" name="Footer Placeholder 4">
            <a:extLst>
              <a:ext uri="{FF2B5EF4-FFF2-40B4-BE49-F238E27FC236}">
                <a16:creationId xmlns:a16="http://schemas.microsoft.com/office/drawing/2014/main" id="{ED507A81-2826-8784-5E20-EDCC5629C0AD}"/>
              </a:ext>
            </a:extLst>
          </p:cNvPr>
          <p:cNvSpPr>
            <a:spLocks noGrp="1"/>
          </p:cNvSpPr>
          <p:nvPr>
            <p:ph type="ftr" idx="11"/>
          </p:nvPr>
        </p:nvSpPr>
        <p:spPr>
          <a:xfrm>
            <a:off x="7143752" y="6475414"/>
            <a:ext cx="4246033" cy="180975"/>
          </a:xfrm>
        </p:spPr>
        <p:txBody>
          <a:bodyPr/>
          <a:lstStyle/>
          <a:p>
            <a:pPr>
              <a:spcAft>
                <a:spcPts val="600"/>
              </a:spcAft>
            </a:pPr>
            <a:r>
              <a:rPr lang="en-GB"/>
              <a:t>Jon Rosdahl, Qualcomm</a:t>
            </a:r>
          </a:p>
        </p:txBody>
      </p:sp>
      <p:sp>
        <p:nvSpPr>
          <p:cNvPr id="94" name="Slide Number Placeholder 5">
            <a:extLst>
              <a:ext uri="{FF2B5EF4-FFF2-40B4-BE49-F238E27FC236}">
                <a16:creationId xmlns:a16="http://schemas.microsoft.com/office/drawing/2014/main" id="{73C3D4AA-B5CF-BF14-1A90-593ABA0CFE31}"/>
              </a:ext>
            </a:extLst>
          </p:cNvPr>
          <p:cNvSpPr>
            <a:spLocks noGrp="1"/>
          </p:cNvSpPr>
          <p:nvPr>
            <p:ph type="sldNum" idx="12"/>
          </p:nvPr>
        </p:nvSpPr>
        <p:spPr>
          <a:xfrm>
            <a:off x="5793318" y="6475414"/>
            <a:ext cx="704849" cy="363537"/>
          </a:xfrm>
        </p:spPr>
        <p:txBody>
          <a:bodyPr/>
          <a:lstStyle/>
          <a:p>
            <a:pPr>
              <a:spcAft>
                <a:spcPts val="600"/>
              </a:spcAft>
            </a:pPr>
            <a:r>
              <a:rPr lang="en-GB"/>
              <a:t>Slide </a:t>
            </a:r>
            <a:fld id="{440F5867-744E-4AA6-B0ED-4C44D2DFBB7B}" type="slidenum">
              <a:rPr lang="en-GB" smtClean="0"/>
              <a:pPr>
                <a:spcAft>
                  <a:spcPts val="600"/>
                </a:spcAft>
              </a:pPr>
              <a:t>12</a:t>
            </a:fld>
            <a:endParaRPr lang="en-GB"/>
          </a:p>
        </p:txBody>
      </p:sp>
      <p:graphicFrame>
        <p:nvGraphicFramePr>
          <p:cNvPr id="2" name="Table 1">
            <a:extLst>
              <a:ext uri="{FF2B5EF4-FFF2-40B4-BE49-F238E27FC236}">
                <a16:creationId xmlns:a16="http://schemas.microsoft.com/office/drawing/2014/main" id="{FF14197C-4C73-E94A-2F62-E73372E57513}"/>
              </a:ext>
            </a:extLst>
          </p:cNvPr>
          <p:cNvGraphicFramePr>
            <a:graphicFrameLocks noGrp="1"/>
          </p:cNvGraphicFramePr>
          <p:nvPr>
            <p:extLst>
              <p:ext uri="{D42A27DB-BD31-4B8C-83A1-F6EECF244321}">
                <p14:modId xmlns:p14="http://schemas.microsoft.com/office/powerpoint/2010/main" val="1378282550"/>
              </p:ext>
            </p:extLst>
          </p:nvPr>
        </p:nvGraphicFramePr>
        <p:xfrm>
          <a:off x="1259308" y="1484342"/>
          <a:ext cx="10052272" cy="4861914"/>
        </p:xfrm>
        <a:graphic>
          <a:graphicData uri="http://schemas.openxmlformats.org/drawingml/2006/table">
            <a:tbl>
              <a:tblPr firstRow="1" bandRow="1">
                <a:tableStyleId>{5C22544A-7EE6-4342-B048-85BDC9FD1C3A}</a:tableStyleId>
              </a:tblPr>
              <a:tblGrid>
                <a:gridCol w="1214027">
                  <a:extLst>
                    <a:ext uri="{9D8B030D-6E8A-4147-A177-3AD203B41FA5}">
                      <a16:colId xmlns:a16="http://schemas.microsoft.com/office/drawing/2014/main" val="1052098276"/>
                    </a:ext>
                  </a:extLst>
                </a:gridCol>
                <a:gridCol w="3667424">
                  <a:extLst>
                    <a:ext uri="{9D8B030D-6E8A-4147-A177-3AD203B41FA5}">
                      <a16:colId xmlns:a16="http://schemas.microsoft.com/office/drawing/2014/main" val="3996096665"/>
                    </a:ext>
                  </a:extLst>
                </a:gridCol>
                <a:gridCol w="5170821">
                  <a:extLst>
                    <a:ext uri="{9D8B030D-6E8A-4147-A177-3AD203B41FA5}">
                      <a16:colId xmlns:a16="http://schemas.microsoft.com/office/drawing/2014/main" val="3683693897"/>
                    </a:ext>
                  </a:extLst>
                </a:gridCol>
              </a:tblGrid>
              <a:tr h="351627">
                <a:tc>
                  <a:txBody>
                    <a:bodyPr/>
                    <a:lstStyle/>
                    <a:p>
                      <a:pPr algn="ctr"/>
                      <a:r>
                        <a:rPr lang="en-AU" sz="2000" b="0">
                          <a:solidFill>
                            <a:schemeClr val="tx1"/>
                          </a:solidFill>
                        </a:rPr>
                        <a:t>1</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Dates</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AU" sz="2000" b="0">
                          <a:solidFill>
                            <a:schemeClr val="tx1"/>
                          </a:solidFill>
                        </a:rPr>
                        <a:t>May 10-15, 2026</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6486713"/>
                  </a:ext>
                </a:extLst>
              </a:tr>
              <a:tr h="351627">
                <a:tc>
                  <a:txBody>
                    <a:bodyPr/>
                    <a:lstStyle/>
                    <a:p>
                      <a:pPr algn="ctr"/>
                      <a:r>
                        <a:rPr lang="en-AU" sz="2000">
                          <a:solidFill>
                            <a:schemeClr val="tx1"/>
                          </a:solidFill>
                        </a:rPr>
                        <a:t>2</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Venue</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0" i="0" u="none" strike="noStrike" cap="none">
                          <a:solidFill>
                            <a:schemeClr val="dk1"/>
                          </a:solidFill>
                          <a:effectLst/>
                          <a:latin typeface="+mn-lt"/>
                          <a:ea typeface="+mn-ea"/>
                          <a:cs typeface="+mn-cs"/>
                          <a:sym typeface="Arial"/>
                        </a:rPr>
                        <a:t>Le Méridien Dubai Hotel &amp; Conference Centre – 5 Star</a:t>
                      </a:r>
                      <a:endParaRPr lang="en-AU" sz="2000">
                        <a:solidFill>
                          <a:schemeClr val="tx1"/>
                        </a:solidFill>
                      </a:endParaRP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74783285"/>
                  </a:ext>
                </a:extLst>
              </a:tr>
              <a:tr h="351627">
                <a:tc>
                  <a:txBody>
                    <a:bodyPr/>
                    <a:lstStyle/>
                    <a:p>
                      <a:pPr algn="ctr"/>
                      <a:r>
                        <a:rPr lang="en-AU" sz="2000">
                          <a:solidFill>
                            <a:schemeClr val="tx1"/>
                          </a:solidFill>
                        </a:rPr>
                        <a:t>3</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Internet Speed/Cost (&lt;$7k)</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Price &amp; speed TBC  </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63650494"/>
                  </a:ext>
                </a:extLst>
              </a:tr>
              <a:tr h="351627">
                <a:tc>
                  <a:txBody>
                    <a:bodyPr/>
                    <a:lstStyle/>
                    <a:p>
                      <a:pPr algn="ctr"/>
                      <a:r>
                        <a:rPr lang="en-AU" sz="2000">
                          <a:solidFill>
                            <a:schemeClr val="tx1"/>
                          </a:solidFill>
                        </a:rPr>
                        <a:t>4</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Hotel Room Rate</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US$175.00   ($640.00 UAE Dirhams)</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193982"/>
                  </a:ext>
                </a:extLst>
              </a:tr>
              <a:tr h="351627">
                <a:tc>
                  <a:txBody>
                    <a:bodyPr/>
                    <a:lstStyle/>
                    <a:p>
                      <a:pPr algn="ctr"/>
                      <a:r>
                        <a:rPr lang="en-AU" sz="2000">
                          <a:solidFill>
                            <a:schemeClr val="tx1"/>
                          </a:solidFill>
                        </a:rPr>
                        <a:t>5</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Space Type</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Hotel</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61701791"/>
                  </a:ext>
                </a:extLst>
              </a:tr>
              <a:tr h="351627">
                <a:tc>
                  <a:txBody>
                    <a:bodyPr/>
                    <a:lstStyle/>
                    <a:p>
                      <a:pPr algn="ctr"/>
                      <a:r>
                        <a:rPr lang="en-AU" sz="2000">
                          <a:solidFill>
                            <a:schemeClr val="tx1"/>
                          </a:solidFill>
                        </a:rPr>
                        <a:t>6</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Name of AV Comp.</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In house</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59521878"/>
                  </a:ext>
                </a:extLst>
              </a:tr>
              <a:tr h="351627">
                <a:tc>
                  <a:txBody>
                    <a:bodyPr/>
                    <a:lstStyle/>
                    <a:p>
                      <a:pPr algn="ctr"/>
                      <a:r>
                        <a:rPr lang="en-AU" sz="2000">
                          <a:solidFill>
                            <a:schemeClr val="tx1"/>
                          </a:solidFill>
                        </a:rPr>
                        <a:t>7</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Airport</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Dubai International Airport</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1589595"/>
                  </a:ext>
                </a:extLst>
              </a:tr>
              <a:tr h="351627">
                <a:tc>
                  <a:txBody>
                    <a:bodyPr/>
                    <a:lstStyle/>
                    <a:p>
                      <a:pPr algn="ctr"/>
                      <a:r>
                        <a:rPr lang="en-AU" sz="2000">
                          <a:solidFill>
                            <a:schemeClr val="tx1"/>
                          </a:solidFill>
                        </a:rPr>
                        <a:t>8</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Visas</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E-Visa’s. Most countries Free Visa</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8208660"/>
                  </a:ext>
                </a:extLst>
              </a:tr>
              <a:tr h="351627">
                <a:tc>
                  <a:txBody>
                    <a:bodyPr/>
                    <a:lstStyle/>
                    <a:p>
                      <a:pPr algn="ctr"/>
                      <a:r>
                        <a:rPr lang="en-AU" sz="2000">
                          <a:solidFill>
                            <a:schemeClr val="tx1"/>
                          </a:solidFill>
                        </a:rPr>
                        <a:t>9</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Cost of Mtg Space</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FOC</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29860638"/>
                  </a:ext>
                </a:extLst>
              </a:tr>
              <a:tr h="596948">
                <a:tc>
                  <a:txBody>
                    <a:bodyPr/>
                    <a:lstStyle/>
                    <a:p>
                      <a:pPr algn="ctr"/>
                      <a:r>
                        <a:rPr lang="en-AU" sz="2000">
                          <a:solidFill>
                            <a:schemeClr val="tx1"/>
                          </a:solidFill>
                        </a:rPr>
                        <a:t>10</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F&amp;B Min + Cost</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US$340,000 – </a:t>
                      </a:r>
                      <a:r>
                        <a:rPr lang="en-AU" sz="2000">
                          <a:solidFill>
                            <a:srgbClr val="FF0000"/>
                          </a:solidFill>
                        </a:rPr>
                        <a:t>to be reduced as based on large meeting rooms</a:t>
                      </a:r>
                      <a:endParaRPr lang="en-AU" sz="2000">
                        <a:solidFill>
                          <a:schemeClr val="tx1"/>
                        </a:solidFill>
                      </a:endParaRP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22833665"/>
                  </a:ext>
                </a:extLst>
              </a:tr>
              <a:tr h="351627">
                <a:tc>
                  <a:txBody>
                    <a:bodyPr/>
                    <a:lstStyle/>
                    <a:p>
                      <a:pPr algn="ctr"/>
                      <a:r>
                        <a:rPr lang="en-AU" sz="2000">
                          <a:solidFill>
                            <a:schemeClr val="tx1"/>
                          </a:solidFill>
                        </a:rPr>
                        <a:t>11</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Other</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dirty="0">
                          <a:solidFill>
                            <a:schemeClr val="tx1"/>
                          </a:solidFill>
                        </a:rPr>
                        <a:t> </a:t>
                      </a:r>
                    </a:p>
                  </a:txBody>
                  <a:tcPr marL="81774" marR="81774" marT="40887" marB="408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67575324"/>
                  </a:ext>
                </a:extLst>
              </a:tr>
            </a:tbl>
          </a:graphicData>
        </a:graphic>
      </p:graphicFrame>
    </p:spTree>
    <p:extLst>
      <p:ext uri="{BB962C8B-B14F-4D97-AF65-F5344CB8AC3E}">
        <p14:creationId xmlns:p14="http://schemas.microsoft.com/office/powerpoint/2010/main" val="11533717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83">
          <a:extLst>
            <a:ext uri="{FF2B5EF4-FFF2-40B4-BE49-F238E27FC236}">
              <a16:creationId xmlns:a16="http://schemas.microsoft.com/office/drawing/2014/main" id="{550B230F-3F3B-295E-93C6-BE3C9B008228}"/>
            </a:ext>
          </a:extLst>
        </p:cNvPr>
        <p:cNvGrpSpPr/>
        <p:nvPr/>
      </p:nvGrpSpPr>
      <p:grpSpPr>
        <a:xfrm>
          <a:off x="0" y="0"/>
          <a:ext cx="0" cy="0"/>
          <a:chOff x="0" y="0"/>
          <a:chExt cx="0" cy="0"/>
        </a:xfrm>
      </p:grpSpPr>
      <p:sp>
        <p:nvSpPr>
          <p:cNvPr id="85" name="Google Shape;85;p17">
            <a:extLst>
              <a:ext uri="{FF2B5EF4-FFF2-40B4-BE49-F238E27FC236}">
                <a16:creationId xmlns:a16="http://schemas.microsoft.com/office/drawing/2014/main" id="{0BAEA6C5-6A3B-F8BA-E402-42856E816CE9}"/>
              </a:ext>
            </a:extLst>
          </p:cNvPr>
          <p:cNvSpPr txBox="1"/>
          <p:nvPr/>
        </p:nvSpPr>
        <p:spPr bwMode="auto">
          <a:xfrm>
            <a:off x="914401" y="685801"/>
            <a:ext cx="10361084" cy="609599"/>
          </a:xfrm>
          <a:prstGeom prst="rect">
            <a:avLst/>
          </a:prstGeom>
          <a:noFill/>
          <a:ln w="9525">
            <a:noFill/>
            <a:round/>
            <a:headEnd/>
            <a:tailEnd/>
          </a:ln>
        </p:spPr>
        <p:txBody>
          <a:bodyPr spcFirstLastPara="1" vert="horz" wrap="square" lIns="92160" tIns="46080" rIns="92160" bIns="46080" numCol="1" anchor="ctr" anchorCtr="0" compatLnSpc="1">
            <a:prstTxWarp prst="textNoShape">
              <a:avLst/>
            </a:prstTxWarp>
            <a:normAutofit lnSpcReduction="10000"/>
          </a:bodyPr>
          <a:lstStyle/>
          <a:p>
            <a:pPr algn="ctr">
              <a:spcAft>
                <a:spcPts val="600"/>
              </a:spcAft>
              <a:buClr>
                <a:srgbClr val="000000"/>
              </a:buClr>
              <a:buSzPct val="100000"/>
              <a:buFont typeface="Times New Roman" pitchFamily="18" charset="0"/>
            </a:pPr>
            <a:r>
              <a:rPr lang="en-US" sz="3200" b="1" dirty="0">
                <a:solidFill>
                  <a:srgbClr val="000000"/>
                </a:solidFill>
                <a:latin typeface="+mj-lt"/>
                <a:ea typeface="+mj-ea"/>
              </a:rPr>
              <a:t>Abu Dhabi UAE -  National Convention Centre</a:t>
            </a:r>
          </a:p>
        </p:txBody>
      </p:sp>
      <p:sp>
        <p:nvSpPr>
          <p:cNvPr id="90" name="Date Placeholder 3">
            <a:extLst>
              <a:ext uri="{FF2B5EF4-FFF2-40B4-BE49-F238E27FC236}">
                <a16:creationId xmlns:a16="http://schemas.microsoft.com/office/drawing/2014/main" id="{BE0E01CE-372C-9C42-9EFE-6104774D9E3E}"/>
              </a:ext>
            </a:extLst>
          </p:cNvPr>
          <p:cNvSpPr>
            <a:spLocks noGrp="1"/>
          </p:cNvSpPr>
          <p:nvPr>
            <p:ph type="dt" idx="10"/>
          </p:nvPr>
        </p:nvSpPr>
        <p:spPr>
          <a:xfrm>
            <a:off x="929218" y="333375"/>
            <a:ext cx="2499783" cy="273050"/>
          </a:xfrm>
        </p:spPr>
        <p:txBody>
          <a:bodyPr/>
          <a:lstStyle/>
          <a:p>
            <a:pPr>
              <a:spcAft>
                <a:spcPts val="600"/>
              </a:spcAft>
            </a:pPr>
            <a:r>
              <a:rPr lang="en-US"/>
              <a:t>March 2024</a:t>
            </a:r>
            <a:endParaRPr lang="en-GB"/>
          </a:p>
        </p:txBody>
      </p:sp>
      <p:sp>
        <p:nvSpPr>
          <p:cNvPr id="92" name="Footer Placeholder 4">
            <a:extLst>
              <a:ext uri="{FF2B5EF4-FFF2-40B4-BE49-F238E27FC236}">
                <a16:creationId xmlns:a16="http://schemas.microsoft.com/office/drawing/2014/main" id="{AD330F30-1B23-26C9-A44A-C6B54227B551}"/>
              </a:ext>
            </a:extLst>
          </p:cNvPr>
          <p:cNvSpPr>
            <a:spLocks noGrp="1"/>
          </p:cNvSpPr>
          <p:nvPr>
            <p:ph type="ftr" idx="11"/>
          </p:nvPr>
        </p:nvSpPr>
        <p:spPr>
          <a:xfrm>
            <a:off x="7143752" y="6475414"/>
            <a:ext cx="4246033" cy="180975"/>
          </a:xfrm>
        </p:spPr>
        <p:txBody>
          <a:bodyPr/>
          <a:lstStyle/>
          <a:p>
            <a:pPr>
              <a:spcAft>
                <a:spcPts val="600"/>
              </a:spcAft>
            </a:pPr>
            <a:r>
              <a:rPr lang="en-GB"/>
              <a:t>Jon Rosdahl, Qualcomm</a:t>
            </a:r>
          </a:p>
        </p:txBody>
      </p:sp>
      <p:sp>
        <p:nvSpPr>
          <p:cNvPr id="94" name="Slide Number Placeholder 5">
            <a:extLst>
              <a:ext uri="{FF2B5EF4-FFF2-40B4-BE49-F238E27FC236}">
                <a16:creationId xmlns:a16="http://schemas.microsoft.com/office/drawing/2014/main" id="{3326611C-9E45-33B9-714A-3B030A4DE0AA}"/>
              </a:ext>
            </a:extLst>
          </p:cNvPr>
          <p:cNvSpPr>
            <a:spLocks noGrp="1"/>
          </p:cNvSpPr>
          <p:nvPr>
            <p:ph type="sldNum" idx="12"/>
          </p:nvPr>
        </p:nvSpPr>
        <p:spPr>
          <a:xfrm>
            <a:off x="5793318" y="6475414"/>
            <a:ext cx="704849" cy="363537"/>
          </a:xfrm>
        </p:spPr>
        <p:txBody>
          <a:bodyPr/>
          <a:lstStyle/>
          <a:p>
            <a:pPr>
              <a:spcAft>
                <a:spcPts val="600"/>
              </a:spcAft>
            </a:pPr>
            <a:r>
              <a:rPr lang="en-GB"/>
              <a:t>Slide </a:t>
            </a:r>
            <a:fld id="{440F5867-744E-4AA6-B0ED-4C44D2DFBB7B}" type="slidenum">
              <a:rPr lang="en-GB" smtClean="0"/>
              <a:pPr>
                <a:spcAft>
                  <a:spcPts val="600"/>
                </a:spcAft>
              </a:pPr>
              <a:t>13</a:t>
            </a:fld>
            <a:endParaRPr lang="en-GB"/>
          </a:p>
        </p:txBody>
      </p:sp>
      <p:graphicFrame>
        <p:nvGraphicFramePr>
          <p:cNvPr id="2" name="Table 1">
            <a:extLst>
              <a:ext uri="{FF2B5EF4-FFF2-40B4-BE49-F238E27FC236}">
                <a16:creationId xmlns:a16="http://schemas.microsoft.com/office/drawing/2014/main" id="{E64A8DA5-E8AA-C1F4-F773-3A0EA981E40F}"/>
              </a:ext>
            </a:extLst>
          </p:cNvPr>
          <p:cNvGraphicFramePr>
            <a:graphicFrameLocks noGrp="1"/>
          </p:cNvGraphicFramePr>
          <p:nvPr>
            <p:extLst>
              <p:ext uri="{D42A27DB-BD31-4B8C-83A1-F6EECF244321}">
                <p14:modId xmlns:p14="http://schemas.microsoft.com/office/powerpoint/2010/main" val="3736102562"/>
              </p:ext>
            </p:extLst>
          </p:nvPr>
        </p:nvGraphicFramePr>
        <p:xfrm>
          <a:off x="914399" y="1460041"/>
          <a:ext cx="10361086" cy="4874796"/>
        </p:xfrm>
        <a:graphic>
          <a:graphicData uri="http://schemas.openxmlformats.org/drawingml/2006/table">
            <a:tbl>
              <a:tblPr firstRow="1" bandRow="1">
                <a:tableStyleId>{5C22544A-7EE6-4342-B048-85BDC9FD1C3A}</a:tableStyleId>
              </a:tblPr>
              <a:tblGrid>
                <a:gridCol w="1248157">
                  <a:extLst>
                    <a:ext uri="{9D8B030D-6E8A-4147-A177-3AD203B41FA5}">
                      <a16:colId xmlns:a16="http://schemas.microsoft.com/office/drawing/2014/main" val="1052098276"/>
                    </a:ext>
                  </a:extLst>
                </a:gridCol>
                <a:gridCol w="4113324">
                  <a:extLst>
                    <a:ext uri="{9D8B030D-6E8A-4147-A177-3AD203B41FA5}">
                      <a16:colId xmlns:a16="http://schemas.microsoft.com/office/drawing/2014/main" val="3996096665"/>
                    </a:ext>
                  </a:extLst>
                </a:gridCol>
                <a:gridCol w="4999605">
                  <a:extLst>
                    <a:ext uri="{9D8B030D-6E8A-4147-A177-3AD203B41FA5}">
                      <a16:colId xmlns:a16="http://schemas.microsoft.com/office/drawing/2014/main" val="3683693897"/>
                    </a:ext>
                  </a:extLst>
                </a:gridCol>
              </a:tblGrid>
              <a:tr h="349792">
                <a:tc>
                  <a:txBody>
                    <a:bodyPr/>
                    <a:lstStyle/>
                    <a:p>
                      <a:pPr algn="ctr"/>
                      <a:r>
                        <a:rPr lang="en-AU" sz="2000" b="0">
                          <a:solidFill>
                            <a:schemeClr val="tx1"/>
                          </a:solidFill>
                        </a:rPr>
                        <a:t>1</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AU" sz="2000" b="1">
                          <a:solidFill>
                            <a:schemeClr val="tx1"/>
                          </a:solidFill>
                          <a:latin typeface="+mj-lt"/>
                        </a:rPr>
                        <a:t>Dates</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15000"/>
                        </a:lnSpc>
                      </a:pPr>
                      <a:r>
                        <a:rPr lang="en-GB" sz="2000" b="0" dirty="0">
                          <a:solidFill>
                            <a:schemeClr val="tx1"/>
                          </a:solidFill>
                          <a:effectLst/>
                          <a:latin typeface="+mj-lt"/>
                          <a:ea typeface="Calibri" panose="020F0502020204030204" pitchFamily="34" charset="0"/>
                          <a:cs typeface="Calibri" panose="020F0502020204030204" pitchFamily="34" charset="0"/>
                        </a:rPr>
                        <a:t>May 1</a:t>
                      </a:r>
                      <a:r>
                        <a:rPr lang="en-GB" sz="2000" b="0" dirty="0">
                          <a:solidFill>
                            <a:schemeClr val="tx1"/>
                          </a:solidFill>
                          <a:latin typeface="+mj-lt"/>
                          <a:ea typeface="Calibri" panose="020F0502020204030204" pitchFamily="34" charset="0"/>
                          <a:cs typeface="Calibri" panose="020F0502020204030204" pitchFamily="34" charset="0"/>
                        </a:rPr>
                        <a:t>7</a:t>
                      </a:r>
                      <a:r>
                        <a:rPr lang="en-GB" sz="2000" b="0" dirty="0">
                          <a:solidFill>
                            <a:schemeClr val="tx1"/>
                          </a:solidFill>
                          <a:effectLst/>
                          <a:latin typeface="+mj-lt"/>
                          <a:ea typeface="Calibri" panose="020F0502020204030204" pitchFamily="34" charset="0"/>
                          <a:cs typeface="Calibri" panose="020F0502020204030204" pitchFamily="34" charset="0"/>
                        </a:rPr>
                        <a:t> – 2</a:t>
                      </a:r>
                      <a:r>
                        <a:rPr lang="en-GB" sz="2000" b="0" dirty="0">
                          <a:solidFill>
                            <a:schemeClr val="tx1"/>
                          </a:solidFill>
                          <a:latin typeface="+mj-lt"/>
                          <a:ea typeface="Calibri" panose="020F0502020204030204" pitchFamily="34" charset="0"/>
                          <a:cs typeface="Calibri" panose="020F0502020204030204" pitchFamily="34" charset="0"/>
                        </a:rPr>
                        <a:t>2,</a:t>
                      </a:r>
                      <a:r>
                        <a:rPr lang="en-GB" sz="2000" b="0" dirty="0">
                          <a:solidFill>
                            <a:schemeClr val="tx1"/>
                          </a:solidFill>
                          <a:effectLst/>
                          <a:latin typeface="+mj-lt"/>
                          <a:ea typeface="Calibri" panose="020F0502020204030204" pitchFamily="34" charset="0"/>
                          <a:cs typeface="Calibri" panose="020F0502020204030204" pitchFamily="34" charset="0"/>
                        </a:rPr>
                        <a:t> 2026 </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6486713"/>
                  </a:ext>
                </a:extLst>
              </a:tr>
              <a:tr h="349792">
                <a:tc>
                  <a:txBody>
                    <a:bodyPr/>
                    <a:lstStyle/>
                    <a:p>
                      <a:pPr algn="ctr"/>
                      <a:r>
                        <a:rPr lang="en-AU" sz="2000">
                          <a:solidFill>
                            <a:schemeClr val="tx1"/>
                          </a:solidFill>
                        </a:rPr>
                        <a:t>2</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dirty="0">
                          <a:solidFill>
                            <a:schemeClr val="tx1"/>
                          </a:solidFill>
                        </a:rPr>
                        <a:t>Venue</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dirty="0">
                          <a:solidFill>
                            <a:schemeClr val="tx1"/>
                          </a:solidFill>
                        </a:rPr>
                        <a:t>Abu Dhabi – National Convention Centre</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74783285"/>
                  </a:ext>
                </a:extLst>
              </a:tr>
              <a:tr h="349792">
                <a:tc>
                  <a:txBody>
                    <a:bodyPr/>
                    <a:lstStyle/>
                    <a:p>
                      <a:pPr algn="ctr"/>
                      <a:r>
                        <a:rPr lang="en-AU" sz="2000">
                          <a:solidFill>
                            <a:schemeClr val="tx1"/>
                          </a:solidFill>
                        </a:rPr>
                        <a:t>3</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Internet Speed/Cost (&lt;$7k)</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TBC</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63650494"/>
                  </a:ext>
                </a:extLst>
              </a:tr>
              <a:tr h="349792">
                <a:tc>
                  <a:txBody>
                    <a:bodyPr/>
                    <a:lstStyle/>
                    <a:p>
                      <a:pPr algn="ctr"/>
                      <a:r>
                        <a:rPr lang="en-AU" sz="2000">
                          <a:solidFill>
                            <a:schemeClr val="tx1"/>
                          </a:solidFill>
                        </a:rPr>
                        <a:t>4</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Hotel Room Rate</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$140-235 USD – within walking distance</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193982"/>
                  </a:ext>
                </a:extLst>
              </a:tr>
              <a:tr h="349792">
                <a:tc>
                  <a:txBody>
                    <a:bodyPr/>
                    <a:lstStyle/>
                    <a:p>
                      <a:pPr algn="ctr"/>
                      <a:r>
                        <a:rPr lang="en-AU" sz="2000">
                          <a:solidFill>
                            <a:schemeClr val="tx1"/>
                          </a:solidFill>
                        </a:rPr>
                        <a:t>5</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Space Type</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Convention Centre</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61701791"/>
                  </a:ext>
                </a:extLst>
              </a:tr>
              <a:tr h="349792">
                <a:tc>
                  <a:txBody>
                    <a:bodyPr/>
                    <a:lstStyle/>
                    <a:p>
                      <a:pPr algn="ctr"/>
                      <a:r>
                        <a:rPr lang="en-AU" sz="2000">
                          <a:solidFill>
                            <a:schemeClr val="tx1"/>
                          </a:solidFill>
                        </a:rPr>
                        <a:t>6</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Name of AV Comp.</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In house</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59521878"/>
                  </a:ext>
                </a:extLst>
              </a:tr>
              <a:tr h="349792">
                <a:tc>
                  <a:txBody>
                    <a:bodyPr/>
                    <a:lstStyle/>
                    <a:p>
                      <a:pPr algn="ctr"/>
                      <a:r>
                        <a:rPr lang="en-AU" sz="2000">
                          <a:solidFill>
                            <a:schemeClr val="tx1"/>
                          </a:solidFill>
                        </a:rPr>
                        <a:t>7</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Airport</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Zayed International Airport, UAE is 7</a:t>
                      </a:r>
                      <a:r>
                        <a:rPr lang="en-AU" sz="2000" baseline="30000">
                          <a:solidFill>
                            <a:schemeClr val="tx1"/>
                          </a:solidFill>
                        </a:rPr>
                        <a:t>th</a:t>
                      </a:r>
                      <a:r>
                        <a:rPr lang="en-AU" sz="2000">
                          <a:solidFill>
                            <a:schemeClr val="tx1"/>
                          </a:solidFill>
                        </a:rPr>
                        <a:t> safest in world</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1589595"/>
                  </a:ext>
                </a:extLst>
              </a:tr>
              <a:tr h="593833">
                <a:tc>
                  <a:txBody>
                    <a:bodyPr/>
                    <a:lstStyle/>
                    <a:p>
                      <a:pPr algn="ctr"/>
                      <a:r>
                        <a:rPr lang="en-AU" sz="2000">
                          <a:solidFill>
                            <a:schemeClr val="tx1"/>
                          </a:solidFill>
                        </a:rPr>
                        <a:t>8</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Visas</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Required for specific countries – 70 countries offered 30 day visas</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8208660"/>
                  </a:ext>
                </a:extLst>
              </a:tr>
              <a:tr h="349792">
                <a:tc>
                  <a:txBody>
                    <a:bodyPr/>
                    <a:lstStyle/>
                    <a:p>
                      <a:pPr algn="ctr"/>
                      <a:r>
                        <a:rPr lang="en-AU" sz="2000">
                          <a:solidFill>
                            <a:schemeClr val="tx1"/>
                          </a:solidFill>
                        </a:rPr>
                        <a:t>9</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Cost of Mtg Space</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US$55,650</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29860638"/>
                  </a:ext>
                </a:extLst>
              </a:tr>
              <a:tr h="349792">
                <a:tc>
                  <a:txBody>
                    <a:bodyPr/>
                    <a:lstStyle/>
                    <a:p>
                      <a:pPr algn="ctr"/>
                      <a:r>
                        <a:rPr lang="en-AU" sz="2000">
                          <a:solidFill>
                            <a:schemeClr val="tx1"/>
                          </a:solidFill>
                        </a:rPr>
                        <a:t>10</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F&amp;B Min + Cost</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US$67,620 based on 250</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22833665"/>
                  </a:ext>
                </a:extLst>
              </a:tr>
              <a:tr h="349792">
                <a:tc>
                  <a:txBody>
                    <a:bodyPr/>
                    <a:lstStyle/>
                    <a:p>
                      <a:pPr algn="ctr"/>
                      <a:r>
                        <a:rPr lang="en-AU" sz="2000">
                          <a:solidFill>
                            <a:schemeClr val="tx1"/>
                          </a:solidFill>
                        </a:rPr>
                        <a:t>11</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Other</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dirty="0">
                          <a:solidFill>
                            <a:schemeClr val="tx1"/>
                          </a:solidFill>
                        </a:rPr>
                        <a:t>Data projectors included &amp; US$20k funding</a:t>
                      </a:r>
                    </a:p>
                  </a:txBody>
                  <a:tcPr marL="81347" marR="81347" marT="40673" marB="4067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67575324"/>
                  </a:ext>
                </a:extLst>
              </a:tr>
            </a:tbl>
          </a:graphicData>
        </a:graphic>
      </p:graphicFrame>
    </p:spTree>
    <p:extLst>
      <p:ext uri="{BB962C8B-B14F-4D97-AF65-F5344CB8AC3E}">
        <p14:creationId xmlns:p14="http://schemas.microsoft.com/office/powerpoint/2010/main" val="36395874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83">
          <a:extLst>
            <a:ext uri="{FF2B5EF4-FFF2-40B4-BE49-F238E27FC236}">
              <a16:creationId xmlns:a16="http://schemas.microsoft.com/office/drawing/2014/main" id="{89842F66-8D6B-D19E-917E-23163810C130}"/>
            </a:ext>
          </a:extLst>
        </p:cNvPr>
        <p:cNvGrpSpPr/>
        <p:nvPr/>
      </p:nvGrpSpPr>
      <p:grpSpPr>
        <a:xfrm>
          <a:off x="0" y="0"/>
          <a:ext cx="0" cy="0"/>
          <a:chOff x="0" y="0"/>
          <a:chExt cx="0" cy="0"/>
        </a:xfrm>
      </p:grpSpPr>
      <p:sp>
        <p:nvSpPr>
          <p:cNvPr id="85" name="Google Shape;85;p17">
            <a:extLst>
              <a:ext uri="{FF2B5EF4-FFF2-40B4-BE49-F238E27FC236}">
                <a16:creationId xmlns:a16="http://schemas.microsoft.com/office/drawing/2014/main" id="{44645D37-A508-0F5A-5601-2EB00E0C1D5A}"/>
              </a:ext>
            </a:extLst>
          </p:cNvPr>
          <p:cNvSpPr txBox="1"/>
          <p:nvPr/>
        </p:nvSpPr>
        <p:spPr bwMode="auto">
          <a:xfrm>
            <a:off x="914401" y="685801"/>
            <a:ext cx="10361084" cy="1065213"/>
          </a:xfrm>
          <a:prstGeom prst="rect">
            <a:avLst/>
          </a:prstGeom>
          <a:noFill/>
          <a:ln w="9525">
            <a:noFill/>
            <a:round/>
            <a:headEnd/>
            <a:tailEnd/>
          </a:ln>
        </p:spPr>
        <p:txBody>
          <a:bodyPr spcFirstLastPara="1" vert="horz" wrap="square" lIns="92160" tIns="46080" rIns="92160" bIns="46080" numCol="1" anchor="ctr" anchorCtr="0" compatLnSpc="1">
            <a:prstTxWarp prst="textNoShape">
              <a:avLst/>
            </a:prstTxWarp>
            <a:normAutofit/>
          </a:bodyPr>
          <a:lstStyle/>
          <a:p>
            <a:pPr algn="ctr">
              <a:spcAft>
                <a:spcPts val="600"/>
              </a:spcAft>
              <a:buClr>
                <a:srgbClr val="000000"/>
              </a:buClr>
              <a:buSzPct val="100000"/>
              <a:buFont typeface="Times New Roman" pitchFamily="18" charset="0"/>
            </a:pPr>
            <a:r>
              <a:rPr lang="en-US" sz="3200" b="1">
                <a:solidFill>
                  <a:srgbClr val="000000"/>
                </a:solidFill>
                <a:latin typeface="+mj-lt"/>
                <a:ea typeface="+mj-ea"/>
              </a:rPr>
              <a:t>Scotland -  Edinburgh Int Conv. Centre</a:t>
            </a:r>
          </a:p>
        </p:txBody>
      </p:sp>
      <p:sp>
        <p:nvSpPr>
          <p:cNvPr id="90" name="Date Placeholder 3">
            <a:extLst>
              <a:ext uri="{FF2B5EF4-FFF2-40B4-BE49-F238E27FC236}">
                <a16:creationId xmlns:a16="http://schemas.microsoft.com/office/drawing/2014/main" id="{8BF6CDF2-B6E8-FE7F-21D5-7EE3CC20C9F7}"/>
              </a:ext>
            </a:extLst>
          </p:cNvPr>
          <p:cNvSpPr>
            <a:spLocks noGrp="1"/>
          </p:cNvSpPr>
          <p:nvPr>
            <p:ph type="dt" idx="10"/>
          </p:nvPr>
        </p:nvSpPr>
        <p:spPr>
          <a:xfrm>
            <a:off x="929218" y="333375"/>
            <a:ext cx="2499783" cy="273050"/>
          </a:xfrm>
        </p:spPr>
        <p:txBody>
          <a:bodyPr/>
          <a:lstStyle/>
          <a:p>
            <a:pPr>
              <a:spcAft>
                <a:spcPts val="600"/>
              </a:spcAft>
            </a:pPr>
            <a:r>
              <a:rPr lang="en-US"/>
              <a:t>March 2024</a:t>
            </a:r>
            <a:endParaRPr lang="en-GB"/>
          </a:p>
        </p:txBody>
      </p:sp>
      <p:sp>
        <p:nvSpPr>
          <p:cNvPr id="92" name="Footer Placeholder 4">
            <a:extLst>
              <a:ext uri="{FF2B5EF4-FFF2-40B4-BE49-F238E27FC236}">
                <a16:creationId xmlns:a16="http://schemas.microsoft.com/office/drawing/2014/main" id="{CD3A5D3B-9237-5C6C-E3BA-C7AD8D104BB0}"/>
              </a:ext>
            </a:extLst>
          </p:cNvPr>
          <p:cNvSpPr>
            <a:spLocks noGrp="1"/>
          </p:cNvSpPr>
          <p:nvPr>
            <p:ph type="ftr" idx="11"/>
          </p:nvPr>
        </p:nvSpPr>
        <p:spPr>
          <a:xfrm>
            <a:off x="7143752" y="6475414"/>
            <a:ext cx="4246033" cy="180975"/>
          </a:xfrm>
        </p:spPr>
        <p:txBody>
          <a:bodyPr/>
          <a:lstStyle/>
          <a:p>
            <a:pPr>
              <a:spcAft>
                <a:spcPts val="600"/>
              </a:spcAft>
            </a:pPr>
            <a:r>
              <a:rPr lang="en-GB"/>
              <a:t>Jon Rosdahl, Qualcomm</a:t>
            </a:r>
          </a:p>
        </p:txBody>
      </p:sp>
      <p:sp>
        <p:nvSpPr>
          <p:cNvPr id="94" name="Slide Number Placeholder 5">
            <a:extLst>
              <a:ext uri="{FF2B5EF4-FFF2-40B4-BE49-F238E27FC236}">
                <a16:creationId xmlns:a16="http://schemas.microsoft.com/office/drawing/2014/main" id="{B85053D1-C816-C58B-7ABA-2614EAB8604D}"/>
              </a:ext>
            </a:extLst>
          </p:cNvPr>
          <p:cNvSpPr>
            <a:spLocks noGrp="1"/>
          </p:cNvSpPr>
          <p:nvPr>
            <p:ph type="sldNum" idx="12"/>
          </p:nvPr>
        </p:nvSpPr>
        <p:spPr>
          <a:xfrm>
            <a:off x="5793318" y="6475414"/>
            <a:ext cx="704849" cy="363537"/>
          </a:xfrm>
        </p:spPr>
        <p:txBody>
          <a:bodyPr/>
          <a:lstStyle/>
          <a:p>
            <a:pPr>
              <a:spcAft>
                <a:spcPts val="600"/>
              </a:spcAft>
            </a:pPr>
            <a:r>
              <a:rPr lang="en-GB"/>
              <a:t>Slide </a:t>
            </a:r>
            <a:fld id="{440F5867-744E-4AA6-B0ED-4C44D2DFBB7B}" type="slidenum">
              <a:rPr lang="en-GB" smtClean="0"/>
              <a:pPr>
                <a:spcAft>
                  <a:spcPts val="600"/>
                </a:spcAft>
              </a:pPr>
              <a:t>14</a:t>
            </a:fld>
            <a:endParaRPr lang="en-GB"/>
          </a:p>
        </p:txBody>
      </p:sp>
      <p:graphicFrame>
        <p:nvGraphicFramePr>
          <p:cNvPr id="2" name="Table 1">
            <a:extLst>
              <a:ext uri="{FF2B5EF4-FFF2-40B4-BE49-F238E27FC236}">
                <a16:creationId xmlns:a16="http://schemas.microsoft.com/office/drawing/2014/main" id="{30555270-AD15-447A-1B3D-54B8AF213CBE}"/>
              </a:ext>
            </a:extLst>
          </p:cNvPr>
          <p:cNvGraphicFramePr>
            <a:graphicFrameLocks noGrp="1"/>
          </p:cNvGraphicFramePr>
          <p:nvPr>
            <p:extLst>
              <p:ext uri="{D42A27DB-BD31-4B8C-83A1-F6EECF244321}">
                <p14:modId xmlns:p14="http://schemas.microsoft.com/office/powerpoint/2010/main" val="468343529"/>
              </p:ext>
            </p:extLst>
          </p:nvPr>
        </p:nvGraphicFramePr>
        <p:xfrm>
          <a:off x="914399" y="1751014"/>
          <a:ext cx="10361086" cy="4554144"/>
        </p:xfrm>
        <a:graphic>
          <a:graphicData uri="http://schemas.openxmlformats.org/drawingml/2006/table">
            <a:tbl>
              <a:tblPr firstRow="1" bandRow="1">
                <a:tableStyleId>{5C22544A-7EE6-4342-B048-85BDC9FD1C3A}</a:tableStyleId>
              </a:tblPr>
              <a:tblGrid>
                <a:gridCol w="1239225">
                  <a:extLst>
                    <a:ext uri="{9D8B030D-6E8A-4147-A177-3AD203B41FA5}">
                      <a16:colId xmlns:a16="http://schemas.microsoft.com/office/drawing/2014/main" val="1052098276"/>
                    </a:ext>
                  </a:extLst>
                </a:gridCol>
                <a:gridCol w="3919410">
                  <a:extLst>
                    <a:ext uri="{9D8B030D-6E8A-4147-A177-3AD203B41FA5}">
                      <a16:colId xmlns:a16="http://schemas.microsoft.com/office/drawing/2014/main" val="3996096665"/>
                    </a:ext>
                  </a:extLst>
                </a:gridCol>
                <a:gridCol w="5202451">
                  <a:extLst>
                    <a:ext uri="{9D8B030D-6E8A-4147-A177-3AD203B41FA5}">
                      <a16:colId xmlns:a16="http://schemas.microsoft.com/office/drawing/2014/main" val="3683693897"/>
                    </a:ext>
                  </a:extLst>
                </a:gridCol>
              </a:tblGrid>
              <a:tr h="594980">
                <a:tc>
                  <a:txBody>
                    <a:bodyPr/>
                    <a:lstStyle/>
                    <a:p>
                      <a:pPr algn="ctr"/>
                      <a:r>
                        <a:rPr lang="en-AU" sz="2000" b="0">
                          <a:solidFill>
                            <a:schemeClr val="tx1"/>
                          </a:solidFill>
                        </a:rPr>
                        <a:t>1</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dirty="0">
                          <a:solidFill>
                            <a:schemeClr val="tx1"/>
                          </a:solidFill>
                        </a:rPr>
                        <a:t>Dates</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AU" sz="2000" b="0">
                          <a:solidFill>
                            <a:schemeClr val="tx1"/>
                          </a:solidFill>
                        </a:rPr>
                        <a:t>May 15-21, 2026  </a:t>
                      </a:r>
                      <a:r>
                        <a:rPr lang="en-AU" sz="2000" b="0" i="1">
                          <a:solidFill>
                            <a:schemeClr val="tx1"/>
                          </a:solidFill>
                        </a:rPr>
                        <a:t>(dates can’t be moved to </a:t>
                      </a:r>
                      <a:r>
                        <a:rPr lang="en-AU" sz="2000" b="0">
                          <a:solidFill>
                            <a:schemeClr val="tx1"/>
                          </a:solidFill>
                        </a:rPr>
                        <a:t>May 7-16, 2026</a:t>
                      </a:r>
                      <a:r>
                        <a:rPr lang="en-AU" sz="2000" b="0" i="1">
                          <a:solidFill>
                            <a:schemeClr val="tx1"/>
                          </a:solidFill>
                        </a:rPr>
                        <a:t> as they have another client booked)</a:t>
                      </a:r>
                      <a:endParaRPr lang="en-AU" sz="2000" b="0">
                        <a:solidFill>
                          <a:schemeClr val="tx1"/>
                        </a:solidFill>
                      </a:endParaRP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6486713"/>
                  </a:ext>
                </a:extLst>
              </a:tr>
              <a:tr h="350468">
                <a:tc>
                  <a:txBody>
                    <a:bodyPr/>
                    <a:lstStyle/>
                    <a:p>
                      <a:pPr algn="ctr"/>
                      <a:r>
                        <a:rPr lang="en-AU" sz="2000">
                          <a:solidFill>
                            <a:schemeClr val="tx1"/>
                          </a:solidFill>
                        </a:rPr>
                        <a:t>2</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Venue</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Edinburgh International Convention Centre</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74783285"/>
                  </a:ext>
                </a:extLst>
              </a:tr>
              <a:tr h="350468">
                <a:tc>
                  <a:txBody>
                    <a:bodyPr/>
                    <a:lstStyle/>
                    <a:p>
                      <a:pPr algn="ctr"/>
                      <a:r>
                        <a:rPr lang="en-AU" sz="2000">
                          <a:solidFill>
                            <a:schemeClr val="tx1"/>
                          </a:solidFill>
                        </a:rPr>
                        <a:t>3</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dirty="0">
                          <a:solidFill>
                            <a:schemeClr val="tx1"/>
                          </a:solidFill>
                        </a:rPr>
                        <a:t>Internet Speed/Cost (&lt;$7k)</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Price &amp; speed TBC  </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63650494"/>
                  </a:ext>
                </a:extLst>
              </a:tr>
              <a:tr h="350468">
                <a:tc>
                  <a:txBody>
                    <a:bodyPr/>
                    <a:lstStyle/>
                    <a:p>
                      <a:pPr algn="ctr"/>
                      <a:r>
                        <a:rPr lang="en-AU" sz="2000">
                          <a:solidFill>
                            <a:schemeClr val="tx1"/>
                          </a:solidFill>
                        </a:rPr>
                        <a:t>4</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Hotel Room Rate</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US$150- US$250 - hotels nearby </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5193982"/>
                  </a:ext>
                </a:extLst>
              </a:tr>
              <a:tr h="350468">
                <a:tc>
                  <a:txBody>
                    <a:bodyPr/>
                    <a:lstStyle/>
                    <a:p>
                      <a:pPr algn="ctr"/>
                      <a:r>
                        <a:rPr lang="en-AU" sz="2000">
                          <a:solidFill>
                            <a:schemeClr val="tx1"/>
                          </a:solidFill>
                        </a:rPr>
                        <a:t>5</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Space Type</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Convention Centre</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61701791"/>
                  </a:ext>
                </a:extLst>
              </a:tr>
              <a:tr h="350468">
                <a:tc>
                  <a:txBody>
                    <a:bodyPr/>
                    <a:lstStyle/>
                    <a:p>
                      <a:pPr algn="ctr"/>
                      <a:r>
                        <a:rPr lang="en-AU" sz="2000">
                          <a:solidFill>
                            <a:schemeClr val="tx1"/>
                          </a:solidFill>
                        </a:rPr>
                        <a:t>6</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Name of AV Comp.</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TBC</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59521878"/>
                  </a:ext>
                </a:extLst>
              </a:tr>
              <a:tr h="350468">
                <a:tc>
                  <a:txBody>
                    <a:bodyPr/>
                    <a:lstStyle/>
                    <a:p>
                      <a:pPr algn="ctr"/>
                      <a:r>
                        <a:rPr lang="en-AU" sz="2000">
                          <a:solidFill>
                            <a:schemeClr val="tx1"/>
                          </a:solidFill>
                        </a:rPr>
                        <a:t>7</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Airport</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Edinburgh Turnhouse Airport</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1589595"/>
                  </a:ext>
                </a:extLst>
              </a:tr>
              <a:tr h="350468">
                <a:tc>
                  <a:txBody>
                    <a:bodyPr/>
                    <a:lstStyle/>
                    <a:p>
                      <a:pPr algn="ctr"/>
                      <a:r>
                        <a:rPr lang="en-AU" sz="2000">
                          <a:solidFill>
                            <a:schemeClr val="tx1"/>
                          </a:solidFill>
                        </a:rPr>
                        <a:t>8</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Visas</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AU" sz="2000">
                        <a:solidFill>
                          <a:schemeClr val="tx1"/>
                        </a:solidFill>
                      </a:endParaRP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8208660"/>
                  </a:ext>
                </a:extLst>
              </a:tr>
              <a:tr h="350468">
                <a:tc>
                  <a:txBody>
                    <a:bodyPr/>
                    <a:lstStyle/>
                    <a:p>
                      <a:pPr algn="ctr"/>
                      <a:r>
                        <a:rPr lang="en-AU" sz="2000">
                          <a:solidFill>
                            <a:schemeClr val="tx1"/>
                          </a:solidFill>
                        </a:rPr>
                        <a:t>9</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Cost of Mtg Space</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US$190,000 inc VAT </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29860638"/>
                  </a:ext>
                </a:extLst>
              </a:tr>
              <a:tr h="350468">
                <a:tc>
                  <a:txBody>
                    <a:bodyPr/>
                    <a:lstStyle/>
                    <a:p>
                      <a:pPr algn="ctr"/>
                      <a:r>
                        <a:rPr lang="en-AU" sz="2000">
                          <a:solidFill>
                            <a:schemeClr val="tx1"/>
                          </a:solidFill>
                        </a:rPr>
                        <a:t>10</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F&amp;B Min + Cost</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a:solidFill>
                            <a:schemeClr val="tx1"/>
                          </a:solidFill>
                        </a:rPr>
                        <a:t>US$45,000 based on 250</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22833665"/>
                  </a:ext>
                </a:extLst>
              </a:tr>
              <a:tr h="350468">
                <a:tc>
                  <a:txBody>
                    <a:bodyPr/>
                    <a:lstStyle/>
                    <a:p>
                      <a:pPr algn="ctr"/>
                      <a:r>
                        <a:rPr lang="en-AU" sz="2000">
                          <a:solidFill>
                            <a:schemeClr val="tx1"/>
                          </a:solidFill>
                        </a:rPr>
                        <a:t>11</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b="1">
                          <a:solidFill>
                            <a:schemeClr val="tx1"/>
                          </a:solidFill>
                        </a:rPr>
                        <a:t>Other</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AU" sz="2000" dirty="0">
                          <a:solidFill>
                            <a:schemeClr val="tx1"/>
                          </a:solidFill>
                        </a:rPr>
                        <a:t>15% discount for 2027</a:t>
                      </a:r>
                    </a:p>
                  </a:txBody>
                  <a:tcPr marL="81504" marR="81504" marT="40752" marB="407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67575324"/>
                  </a:ext>
                </a:extLst>
              </a:tr>
            </a:tbl>
          </a:graphicData>
        </a:graphic>
      </p:graphicFrame>
    </p:spTree>
    <p:extLst>
      <p:ext uri="{BB962C8B-B14F-4D97-AF65-F5344CB8AC3E}">
        <p14:creationId xmlns:p14="http://schemas.microsoft.com/office/powerpoint/2010/main" val="31040789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23B86-C0EC-8BA4-7697-3D3A5F1771EA}"/>
              </a:ext>
            </a:extLst>
          </p:cNvPr>
          <p:cNvSpPr>
            <a:spLocks noGrp="1"/>
          </p:cNvSpPr>
          <p:nvPr>
            <p:ph type="title"/>
          </p:nvPr>
        </p:nvSpPr>
        <p:spPr/>
        <p:txBody>
          <a:bodyPr/>
          <a:lstStyle/>
          <a:p>
            <a:r>
              <a:rPr lang="en-US" dirty="0"/>
              <a:t>2024 February Telcon Discussion/Decision</a:t>
            </a:r>
            <a:br>
              <a:rPr lang="en-US" dirty="0"/>
            </a:br>
            <a:r>
              <a:rPr lang="en-US" dirty="0"/>
              <a:t>2026 May 802W Interim</a:t>
            </a:r>
          </a:p>
        </p:txBody>
      </p:sp>
      <p:sp>
        <p:nvSpPr>
          <p:cNvPr id="3" name="Content Placeholder 2">
            <a:extLst>
              <a:ext uri="{FF2B5EF4-FFF2-40B4-BE49-F238E27FC236}">
                <a16:creationId xmlns:a16="http://schemas.microsoft.com/office/drawing/2014/main" id="{A5D49FD7-780B-FF71-4D60-FD8415CD6355}"/>
              </a:ext>
            </a:extLst>
          </p:cNvPr>
          <p:cNvSpPr>
            <a:spLocks noGrp="1"/>
          </p:cNvSpPr>
          <p:nvPr>
            <p:ph idx="1"/>
          </p:nvPr>
        </p:nvSpPr>
        <p:spPr/>
        <p:txBody>
          <a:bodyPr/>
          <a:lstStyle/>
          <a:p>
            <a:r>
              <a:rPr lang="en-US" dirty="0"/>
              <a:t>Updated report will be provided at the upcoming March Meeting.</a:t>
            </a:r>
          </a:p>
          <a:p>
            <a:endParaRPr lang="en-US" dirty="0"/>
          </a:p>
          <a:p>
            <a:r>
              <a:rPr lang="en-US" dirty="0"/>
              <a:t>Belgium also considered for Plenary in 2027 July but was not available.</a:t>
            </a:r>
          </a:p>
          <a:p>
            <a:endParaRPr lang="en-US" dirty="0"/>
          </a:p>
          <a:p>
            <a:r>
              <a:rPr lang="en-US" dirty="0"/>
              <a:t>No objection to any of the 4 potential cities for 2026 May.</a:t>
            </a:r>
          </a:p>
          <a:p>
            <a:endParaRPr lang="en-US" dirty="0"/>
          </a:p>
          <a:p>
            <a:r>
              <a:rPr lang="en-US" dirty="0"/>
              <a:t>No objection to either the 2</a:t>
            </a:r>
            <a:r>
              <a:rPr lang="en-US" baseline="30000" dirty="0"/>
              <a:t>nd</a:t>
            </a:r>
            <a:r>
              <a:rPr lang="en-US" dirty="0"/>
              <a:t> or 3</a:t>
            </a:r>
            <a:r>
              <a:rPr lang="en-US" baseline="30000" dirty="0"/>
              <a:t>rd</a:t>
            </a:r>
            <a:r>
              <a:rPr lang="en-US" dirty="0"/>
              <a:t> week 2026 May for the specific quotes.</a:t>
            </a:r>
          </a:p>
          <a:p>
            <a:endParaRPr lang="en-US" dirty="0"/>
          </a:p>
        </p:txBody>
      </p:sp>
      <p:sp>
        <p:nvSpPr>
          <p:cNvPr id="4" name="Date Placeholder 3">
            <a:extLst>
              <a:ext uri="{FF2B5EF4-FFF2-40B4-BE49-F238E27FC236}">
                <a16:creationId xmlns:a16="http://schemas.microsoft.com/office/drawing/2014/main" id="{2BDF47B4-FB44-21B7-0A4D-28943AB5A8FE}"/>
              </a:ext>
            </a:extLst>
          </p:cNvPr>
          <p:cNvSpPr>
            <a:spLocks noGrp="1"/>
          </p:cNvSpPr>
          <p:nvPr>
            <p:ph type="dt" idx="10"/>
          </p:nvPr>
        </p:nvSpPr>
        <p:spPr/>
        <p:txBody>
          <a:bodyPr/>
          <a:lstStyle/>
          <a:p>
            <a:r>
              <a:rPr lang="en-US"/>
              <a:t>March 2024</a:t>
            </a:r>
            <a:endParaRPr lang="en-GB" dirty="0"/>
          </a:p>
        </p:txBody>
      </p:sp>
      <p:sp>
        <p:nvSpPr>
          <p:cNvPr id="5" name="Footer Placeholder 4">
            <a:extLst>
              <a:ext uri="{FF2B5EF4-FFF2-40B4-BE49-F238E27FC236}">
                <a16:creationId xmlns:a16="http://schemas.microsoft.com/office/drawing/2014/main" id="{04FA4CF6-C2FC-4312-6B0E-BF453E06B1C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018E990-531F-1DA9-B08A-1C441BC5DAA6}"/>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13426782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2" name="Google Shape;212;p35"/>
          <p:cNvSpPr txBox="1"/>
          <p:nvPr/>
        </p:nvSpPr>
        <p:spPr>
          <a:xfrm>
            <a:off x="2715200" y="1402711"/>
            <a:ext cx="7500400" cy="1520376"/>
          </a:xfrm>
          <a:prstGeom prst="rect">
            <a:avLst/>
          </a:prstGeom>
          <a:noFill/>
          <a:ln>
            <a:noFill/>
          </a:ln>
        </p:spPr>
        <p:txBody>
          <a:bodyPr spcFirstLastPara="1" wrap="square" lIns="121900" tIns="121900" rIns="121900" bIns="121900" anchor="t" anchorCtr="0">
            <a:spAutoFit/>
          </a:bodyPr>
          <a:lstStyle/>
          <a:p>
            <a:pPr marL="914400">
              <a:lnSpc>
                <a:spcPct val="115000"/>
              </a:lnSpc>
              <a:spcBef>
                <a:spcPts val="0"/>
              </a:spcBef>
              <a:spcAft>
                <a:spcPts val="0"/>
              </a:spcAft>
              <a:buClr>
                <a:schemeClr val="dk1"/>
              </a:buClr>
              <a:buSzPts val="1100"/>
            </a:pPr>
            <a:r>
              <a:rPr lang="it-IT" b="1" dirty="0">
                <a:solidFill>
                  <a:srgbClr val="0D0D0D"/>
                </a:solidFill>
              </a:rPr>
              <a:t>Asia:</a:t>
            </a:r>
            <a:r>
              <a:rPr lang="it-IT" dirty="0">
                <a:solidFill>
                  <a:srgbClr val="0D0D0D"/>
                </a:solidFill>
              </a:rPr>
              <a:t> </a:t>
            </a:r>
          </a:p>
          <a:p>
            <a:pPr marL="914400">
              <a:lnSpc>
                <a:spcPct val="115000"/>
              </a:lnSpc>
              <a:spcBef>
                <a:spcPts val="0"/>
              </a:spcBef>
              <a:spcAft>
                <a:spcPts val="0"/>
              </a:spcAft>
              <a:buClr>
                <a:schemeClr val="dk1"/>
              </a:buClr>
              <a:buSzPts val="1100"/>
            </a:pPr>
            <a:r>
              <a:rPr lang="it-IT" b="1" dirty="0">
                <a:solidFill>
                  <a:srgbClr val="0D0D0D"/>
                </a:solidFill>
              </a:rPr>
              <a:t>Europe:</a:t>
            </a:r>
            <a:r>
              <a:rPr lang="it-IT" dirty="0">
                <a:solidFill>
                  <a:srgbClr val="0D0D0D"/>
                </a:solidFill>
              </a:rPr>
              <a:t> </a:t>
            </a:r>
            <a:r>
              <a:rPr lang="it-IT" dirty="0">
                <a:solidFill>
                  <a:schemeClr val="accent5">
                    <a:lumMod val="75000"/>
                  </a:schemeClr>
                </a:solidFill>
                <a:highlight>
                  <a:srgbClr val="FFFFFF"/>
                </a:highlight>
              </a:rPr>
              <a:t>Vienna</a:t>
            </a:r>
            <a:r>
              <a:rPr lang="it-IT" dirty="0">
                <a:solidFill>
                  <a:srgbClr val="1F1F1F"/>
                </a:solidFill>
                <a:highlight>
                  <a:srgbClr val="FFFFFF"/>
                </a:highlight>
              </a:rPr>
              <a:t>, Belgium</a:t>
            </a:r>
            <a:endParaRPr lang="it-IT" dirty="0">
              <a:solidFill>
                <a:srgbClr val="0D0D0D"/>
              </a:solidFill>
            </a:endParaRPr>
          </a:p>
          <a:p>
            <a:pPr marL="914400">
              <a:lnSpc>
                <a:spcPct val="115000"/>
              </a:lnSpc>
              <a:spcBef>
                <a:spcPts val="0"/>
              </a:spcBef>
              <a:spcAft>
                <a:spcPts val="0"/>
              </a:spcAft>
            </a:pPr>
            <a:r>
              <a:rPr lang="it-IT" b="1" dirty="0">
                <a:solidFill>
                  <a:srgbClr val="0D0D0D"/>
                </a:solidFill>
              </a:rPr>
              <a:t>Africa:</a:t>
            </a:r>
            <a:r>
              <a:rPr lang="it-IT" dirty="0">
                <a:solidFill>
                  <a:srgbClr val="0D0D0D"/>
                </a:solidFill>
              </a:rPr>
              <a:t> Egypt</a:t>
            </a:r>
          </a:p>
        </p:txBody>
      </p:sp>
      <p:sp>
        <p:nvSpPr>
          <p:cNvPr id="2" name="Google Shape;211;p35">
            <a:extLst>
              <a:ext uri="{FF2B5EF4-FFF2-40B4-BE49-F238E27FC236}">
                <a16:creationId xmlns:a16="http://schemas.microsoft.com/office/drawing/2014/main" id="{569C9791-106B-4E68-3886-75490CD664D7}"/>
              </a:ext>
            </a:extLst>
          </p:cNvPr>
          <p:cNvSpPr txBox="1"/>
          <p:nvPr/>
        </p:nvSpPr>
        <p:spPr>
          <a:xfrm>
            <a:off x="1600200" y="3454400"/>
            <a:ext cx="8332000" cy="1272167"/>
          </a:xfrm>
          <a:prstGeom prst="rect">
            <a:avLst/>
          </a:prstGeom>
          <a:noFill/>
          <a:ln>
            <a:noFill/>
          </a:ln>
        </p:spPr>
        <p:txBody>
          <a:bodyPr spcFirstLastPara="1" wrap="square" lIns="121900" tIns="121900" rIns="121900" bIns="121900" anchor="t" anchorCtr="0">
            <a:spAutoFit/>
          </a:bodyPr>
          <a:lstStyle/>
          <a:p>
            <a:pPr algn="ctr">
              <a:spcBef>
                <a:spcPts val="0"/>
              </a:spcBef>
              <a:spcAft>
                <a:spcPts val="0"/>
              </a:spcAft>
            </a:pPr>
            <a:r>
              <a:rPr lang="en-US" sz="4000" b="1" dirty="0">
                <a:solidFill>
                  <a:schemeClr val="dk1"/>
                </a:solidFill>
              </a:rPr>
              <a:t>Other Locations Approached:</a:t>
            </a:r>
          </a:p>
          <a:p>
            <a:pPr algn="ctr">
              <a:spcBef>
                <a:spcPts val="0"/>
              </a:spcBef>
              <a:spcAft>
                <a:spcPts val="0"/>
              </a:spcAft>
            </a:pPr>
            <a:r>
              <a:rPr lang="en-US" dirty="0">
                <a:solidFill>
                  <a:schemeClr val="dk1"/>
                </a:solidFill>
                <a:latin typeface="Roboto"/>
                <a:ea typeface="Roboto"/>
                <a:cs typeface="Roboto"/>
                <a:sym typeface="Roboto"/>
              </a:rPr>
              <a:t>not in budget</a:t>
            </a:r>
            <a:endParaRPr lang="en-US" dirty="0">
              <a:solidFill>
                <a:srgbClr val="1F1F1F"/>
              </a:solidFill>
              <a:latin typeface="Roboto"/>
              <a:ea typeface="Roboto"/>
              <a:cs typeface="Roboto"/>
              <a:sym typeface="Roboto"/>
            </a:endParaRPr>
          </a:p>
        </p:txBody>
      </p:sp>
      <p:sp>
        <p:nvSpPr>
          <p:cNvPr id="3" name="Google Shape;212;p35">
            <a:extLst>
              <a:ext uri="{FF2B5EF4-FFF2-40B4-BE49-F238E27FC236}">
                <a16:creationId xmlns:a16="http://schemas.microsoft.com/office/drawing/2014/main" id="{40BDFAA5-2302-5C4A-28E3-1D9FFCB367EF}"/>
              </a:ext>
            </a:extLst>
          </p:cNvPr>
          <p:cNvSpPr txBox="1"/>
          <p:nvPr/>
        </p:nvSpPr>
        <p:spPr>
          <a:xfrm>
            <a:off x="1371600" y="4599487"/>
            <a:ext cx="9448799" cy="984845"/>
          </a:xfrm>
          <a:prstGeom prst="rect">
            <a:avLst/>
          </a:prstGeom>
          <a:noFill/>
          <a:ln>
            <a:noFill/>
          </a:ln>
        </p:spPr>
        <p:txBody>
          <a:bodyPr spcFirstLastPara="1" wrap="square" lIns="121900" tIns="121900" rIns="121900" bIns="121900" anchor="t" anchorCtr="0">
            <a:spAutoFit/>
          </a:bodyPr>
          <a:lstStyle/>
          <a:p>
            <a:pPr marL="914400">
              <a:spcBef>
                <a:spcPts val="0"/>
              </a:spcBef>
              <a:spcAft>
                <a:spcPts val="0"/>
              </a:spcAft>
              <a:buClr>
                <a:schemeClr val="dk1"/>
              </a:buClr>
              <a:buSzPts val="1100"/>
            </a:pPr>
            <a:r>
              <a:rPr lang="en-US" b="1" dirty="0">
                <a:solidFill>
                  <a:srgbClr val="0D0D0D"/>
                </a:solidFill>
              </a:rPr>
              <a:t>Asia:</a:t>
            </a:r>
            <a:r>
              <a:rPr lang="en-US" dirty="0">
                <a:solidFill>
                  <a:srgbClr val="0D0D0D"/>
                </a:solidFill>
              </a:rPr>
              <a:t> Singapore, Wellington, Dubai – Grand Hyatt</a:t>
            </a:r>
          </a:p>
          <a:p>
            <a:pPr marL="914400">
              <a:spcBef>
                <a:spcPts val="0"/>
              </a:spcBef>
              <a:spcAft>
                <a:spcPts val="0"/>
              </a:spcAft>
              <a:buClr>
                <a:schemeClr val="dk1"/>
              </a:buClr>
              <a:buSzPts val="1100"/>
            </a:pPr>
            <a:r>
              <a:rPr lang="en-US" b="1" dirty="0">
                <a:solidFill>
                  <a:srgbClr val="0D0D0D"/>
                </a:solidFill>
              </a:rPr>
              <a:t>Europe:</a:t>
            </a:r>
            <a:r>
              <a:rPr lang="en-US" dirty="0">
                <a:solidFill>
                  <a:srgbClr val="0D0D0D"/>
                </a:solidFill>
              </a:rPr>
              <a:t> </a:t>
            </a:r>
            <a:r>
              <a:rPr lang="en-US" dirty="0">
                <a:solidFill>
                  <a:schemeClr val="tx1"/>
                </a:solidFill>
                <a:highlight>
                  <a:srgbClr val="FFFFFF"/>
                </a:highlight>
              </a:rPr>
              <a:t>Dublin, Turkey Hilton, London Metropole, London Excel</a:t>
            </a:r>
            <a:endParaRPr lang="en-US" dirty="0">
              <a:solidFill>
                <a:schemeClr val="tx1"/>
              </a:solidFill>
            </a:endParaRPr>
          </a:p>
        </p:txBody>
      </p:sp>
      <p:sp>
        <p:nvSpPr>
          <p:cNvPr id="4" name="Title 3">
            <a:extLst>
              <a:ext uri="{FF2B5EF4-FFF2-40B4-BE49-F238E27FC236}">
                <a16:creationId xmlns:a16="http://schemas.microsoft.com/office/drawing/2014/main" id="{37FD1FA9-B7DD-1FFA-7FFB-7695B0E8F058}"/>
              </a:ext>
            </a:extLst>
          </p:cNvPr>
          <p:cNvSpPr>
            <a:spLocks noGrp="1"/>
          </p:cNvSpPr>
          <p:nvPr>
            <p:ph type="title"/>
          </p:nvPr>
        </p:nvSpPr>
        <p:spPr>
          <a:xfrm>
            <a:off x="1600200" y="685801"/>
            <a:ext cx="9207226" cy="685799"/>
          </a:xfrm>
        </p:spPr>
        <p:txBody>
          <a:bodyPr/>
          <a:lstStyle/>
          <a:p>
            <a:r>
              <a:rPr lang="en-US" sz="4000" dirty="0">
                <a:solidFill>
                  <a:schemeClr val="dk1"/>
                </a:solidFill>
              </a:rPr>
              <a:t>Other Locations Considered</a:t>
            </a:r>
            <a:endParaRPr lang="en-US" sz="4000" dirty="0"/>
          </a:p>
        </p:txBody>
      </p:sp>
      <p:sp>
        <p:nvSpPr>
          <p:cNvPr id="5" name="Date Placeholder 4">
            <a:extLst>
              <a:ext uri="{FF2B5EF4-FFF2-40B4-BE49-F238E27FC236}">
                <a16:creationId xmlns:a16="http://schemas.microsoft.com/office/drawing/2014/main" id="{735B5786-7DC2-6704-A089-371B55664AC3}"/>
              </a:ext>
            </a:extLst>
          </p:cNvPr>
          <p:cNvSpPr>
            <a:spLocks noGrp="1"/>
          </p:cNvSpPr>
          <p:nvPr>
            <p:ph type="dt" idx="10"/>
          </p:nvPr>
        </p:nvSpPr>
        <p:spPr/>
        <p:txBody>
          <a:bodyPr/>
          <a:lstStyle/>
          <a:p>
            <a:r>
              <a:rPr lang="en-US"/>
              <a:t>March 2024</a:t>
            </a:r>
            <a:endParaRPr lang="en-GB" dirty="0"/>
          </a:p>
        </p:txBody>
      </p:sp>
      <p:sp>
        <p:nvSpPr>
          <p:cNvPr id="6" name="Footer Placeholder 5">
            <a:extLst>
              <a:ext uri="{FF2B5EF4-FFF2-40B4-BE49-F238E27FC236}">
                <a16:creationId xmlns:a16="http://schemas.microsoft.com/office/drawing/2014/main" id="{AEFA94BF-5703-208E-C4B9-93A98B61ABAB}"/>
              </a:ext>
            </a:extLst>
          </p:cNvPr>
          <p:cNvSpPr>
            <a:spLocks noGrp="1"/>
          </p:cNvSpPr>
          <p:nvPr>
            <p:ph type="ftr" idx="11"/>
          </p:nvPr>
        </p:nvSpPr>
        <p:spPr/>
        <p:txBody>
          <a:bodyPr/>
          <a:lstStyle/>
          <a:p>
            <a:r>
              <a:rPr lang="en-GB"/>
              <a:t>Jon Rosdahl, Qualcomm</a:t>
            </a:r>
            <a:endParaRPr lang="en-GB" dirty="0"/>
          </a:p>
        </p:txBody>
      </p:sp>
      <p:sp>
        <p:nvSpPr>
          <p:cNvPr id="7" name="Slide Number Placeholder 6">
            <a:extLst>
              <a:ext uri="{FF2B5EF4-FFF2-40B4-BE49-F238E27FC236}">
                <a16:creationId xmlns:a16="http://schemas.microsoft.com/office/drawing/2014/main" id="{0C85AD17-5B75-85E7-1B6C-2EEE4542FF64}"/>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2209800" y="685800"/>
            <a:ext cx="7772400" cy="533400"/>
          </a:xfrm>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3" name="Content Placeholder 2">
            <a:extLst>
              <a:ext uri="{FF2B5EF4-FFF2-40B4-BE49-F238E27FC236}">
                <a16:creationId xmlns:a16="http://schemas.microsoft.com/office/drawing/2014/main" id="{B208A5EB-69CF-4A66-8DC9-FC2ED0E8DDF8}"/>
              </a:ext>
            </a:extLst>
          </p:cNvPr>
          <p:cNvSpPr>
            <a:spLocks noGrp="1"/>
          </p:cNvSpPr>
          <p:nvPr>
            <p:ph idx="1"/>
          </p:nvPr>
        </p:nvSpPr>
        <p:spPr/>
        <p:txBody>
          <a:bodyPr/>
          <a:lstStyle/>
          <a:p>
            <a:br>
              <a:rPr lang="en-US" dirty="0"/>
            </a:br>
            <a:br>
              <a:rPr lang="en-US" dirty="0"/>
            </a:br>
            <a:endParaRPr lang="en-US" dirty="0"/>
          </a:p>
        </p:txBody>
      </p:sp>
      <p:sp>
        <p:nvSpPr>
          <p:cNvPr id="4" name="Date Placeholder 3"/>
          <p:cNvSpPr>
            <a:spLocks noGrp="1"/>
          </p:cNvSpPr>
          <p:nvPr>
            <p:ph type="dt" idx="10"/>
          </p:nvPr>
        </p:nvSpPr>
        <p:spPr>
          <a:xfrm>
            <a:off x="2238349" y="357166"/>
            <a:ext cx="2374889" cy="273050"/>
          </a:xfrm>
        </p:spPr>
        <p:txBody>
          <a:bodyPr/>
          <a:lstStyle/>
          <a:p>
            <a:r>
              <a:rPr lang="en-US"/>
              <a:t>March 2024</a:t>
            </a:r>
            <a:endParaRPr lang="en-GB" dirty="0"/>
          </a:p>
        </p:txBody>
      </p:sp>
      <p:sp>
        <p:nvSpPr>
          <p:cNvPr id="5" name="Footer Placeholder 4"/>
          <p:cNvSpPr>
            <a:spLocks noGrp="1"/>
          </p:cNvSpPr>
          <p:nvPr>
            <p:ph type="ftr" idx="11"/>
          </p:nvPr>
        </p:nvSpPr>
        <p:spPr>
          <a:xfrm>
            <a:off x="7739074" y="6475414"/>
            <a:ext cx="2327264" cy="180975"/>
          </a:xfrm>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17</a:t>
            </a:fld>
            <a:endParaRPr lang="en-GB" dirty="0"/>
          </a:p>
        </p:txBody>
      </p:sp>
      <p:sp>
        <p:nvSpPr>
          <p:cNvPr id="7" name="TextBox 6">
            <a:extLst>
              <a:ext uri="{FF2B5EF4-FFF2-40B4-BE49-F238E27FC236}">
                <a16:creationId xmlns:a16="http://schemas.microsoft.com/office/drawing/2014/main" id="{651EEA58-8E96-484B-0DDF-0559DE9F13BD}"/>
              </a:ext>
            </a:extLst>
          </p:cNvPr>
          <p:cNvSpPr txBox="1"/>
          <p:nvPr/>
        </p:nvSpPr>
        <p:spPr>
          <a:xfrm>
            <a:off x="762000" y="1182394"/>
            <a:ext cx="10513485" cy="5086008"/>
          </a:xfrm>
          <a:prstGeom prst="rect">
            <a:avLst/>
          </a:prstGeom>
          <a:noFill/>
        </p:spPr>
        <p:txBody>
          <a:bodyPr wrap="square">
            <a:spAutoFit/>
          </a:bodyPr>
          <a:lstStyle/>
          <a:p>
            <a:pPr marL="457200" marR="0" lvl="1" indent="0">
              <a:spcBef>
                <a:spcPts val="1200"/>
              </a:spcBef>
              <a:spcAft>
                <a:spcPts val="300"/>
              </a:spcAft>
              <a:buSzPts val="1400"/>
              <a:tabLst>
                <a:tab pos="365760" algn="l"/>
              </a:tabLst>
            </a:pPr>
            <a:r>
              <a:rPr lang="en-US" sz="1400" b="1" i="1" u="sng" dirty="0">
                <a:solidFill>
                  <a:schemeClr val="tx1"/>
                </a:solidFill>
                <a:effectLst/>
                <a:latin typeface="Arial" panose="020B0604020202020204" pitchFamily="34" charset="0"/>
              </a:rPr>
              <a:t>From the WCSC Operations Manual 2.8 Meeting Venue Manager</a:t>
            </a:r>
            <a:endParaRPr lang="en-US" sz="1400" b="1" i="1" dirty="0">
              <a:solidFill>
                <a:schemeClr val="tx1"/>
              </a:solidFill>
              <a:effectLst/>
              <a:latin typeface="Arial" panose="020B0604020202020204" pitchFamily="34" charset="0"/>
            </a:endParaRPr>
          </a:p>
          <a:p>
            <a:pPr marL="0" marR="0">
              <a:spcBef>
                <a:spcPts val="0"/>
              </a:spcBef>
              <a:spcAft>
                <a:spcPts val="0"/>
              </a:spcAft>
            </a:pPr>
            <a:r>
              <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The Meeting Venue Manager is responsible for the following tasks: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Ensure that WCSC sponsored sessions are compliant with the </a:t>
            </a:r>
            <a:r>
              <a:rPr lang="en-US" sz="1400" u="sng" dirty="0">
                <a:solidFill>
                  <a:schemeClr val="tx1"/>
                </a:solidFill>
                <a:effectLst/>
                <a:latin typeface="Arial" panose="020B0604020202020204" pitchFamily="34" charset="0"/>
                <a:ea typeface="Times New Roman" panose="02020603050405020304" pitchFamily="18" charset="0"/>
                <a:cs typeface="Arial" panose="020B0604020202020204" pitchFamily="34" charset="0"/>
                <a:hlinkClick r:id="rId3">
                  <a:extLst>
                    <a:ext uri="{A12FA001-AC4F-418D-AE19-62706E023703}">
                      <ahyp:hlinkClr xmlns:ahyp="http://schemas.microsoft.com/office/drawing/2018/hyperlinkcolor" val="tx"/>
                    </a:ext>
                  </a:extLst>
                </a:hlinkClick>
              </a:rPr>
              <a:t>IEEE Finance Operations Manual (FOM).</a:t>
            </a: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The FOM contains policies and information related to IEEE finances, including policies and information related to financial stability, reporting requirements, asset and liability management, reserves, insurance coverage, business expense reporting, fund-raising, and contracts and purchase orders.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Work with the Professional Conference Organizer (PCO) to get a Request for Proposal (RFP) for the assigned dates.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Work with the PCO to send the RFP to one or more venues.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Review RFP responses from venue(s).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Perform venue site visits as needed, potentially with the PCO and network service provider, to determine suitability of a venue.</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Present summaries of venue options to the WCSC for WCSC decision/selection.</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Negotiate contract proposals on behalf of the WCSC.</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Review venue contract terms and conditions with the WCSC.</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Submit venue contract(s) to the IEEE Meetings Contracts and Events (MCE), IEEE legal and IEEE-SA Procurement to formally execute the contract.</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Coordinate with the PCO and the WCSC chair on major decisions.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Attend the venue pre-conference meeting, walk the venue space with the PCO and meet with the hotel staff as the IEEE 802 WCSC point of contact. The PCO is the primary hotel contact.</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Monitor the terms of the contract to ensure that IEEE 802 WCSC meets its obligations, and that the venue meets theirs.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mj-lt"/>
              <a:buAutoNum type="alphaL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If the contract requires deposits, confirm that the Treasurer will make the deposits on time.</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mj-lt"/>
              <a:buAutoNum type="alphaL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Monitor contract review points (room block, food and beverage minimum requirements) and file contract addendums as necessary.</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6499D-E389-EB74-0806-E73E1FFA85B6}"/>
              </a:ext>
            </a:extLst>
          </p:cNvPr>
          <p:cNvSpPr>
            <a:spLocks noGrp="1"/>
          </p:cNvSpPr>
          <p:nvPr>
            <p:ph type="title"/>
          </p:nvPr>
        </p:nvSpPr>
        <p:spPr/>
        <p:txBody>
          <a:bodyPr/>
          <a:lstStyle/>
          <a:p>
            <a:r>
              <a:rPr lang="en-US" sz="2800" dirty="0"/>
              <a:t>2. Motion to Reset the date for 2025 January– Kobe, Japan</a:t>
            </a:r>
            <a:br>
              <a:rPr lang="en-US" sz="2800" dirty="0"/>
            </a:br>
            <a:r>
              <a:rPr lang="en-US" sz="2800" dirty="0"/>
              <a:t>2024-02-14</a:t>
            </a:r>
          </a:p>
        </p:txBody>
      </p:sp>
      <p:sp>
        <p:nvSpPr>
          <p:cNvPr id="3" name="Content Placeholder 2">
            <a:extLst>
              <a:ext uri="{FF2B5EF4-FFF2-40B4-BE49-F238E27FC236}">
                <a16:creationId xmlns:a16="http://schemas.microsoft.com/office/drawing/2014/main" id="{4C039166-BB1D-C51D-18E8-5BAB73BA0C5F}"/>
              </a:ext>
            </a:extLst>
          </p:cNvPr>
          <p:cNvSpPr>
            <a:spLocks noGrp="1"/>
          </p:cNvSpPr>
          <p:nvPr>
            <p:ph idx="1"/>
          </p:nvPr>
        </p:nvSpPr>
        <p:spPr/>
        <p:txBody>
          <a:bodyPr/>
          <a:lstStyle/>
          <a:p>
            <a:pPr marL="0" marR="0" lvl="2" indent="0">
              <a:spcBef>
                <a:spcPts val="0"/>
              </a:spcBef>
              <a:spcAft>
                <a:spcPts val="0"/>
              </a:spcAft>
            </a:pPr>
            <a:r>
              <a:rPr lang="en-GB" sz="2400" b="1" dirty="0">
                <a:effectLst/>
                <a:latin typeface="Times New Roman" panose="02020603050405020304" pitchFamily="18" charset="0"/>
                <a:ea typeface="Times New Roman" panose="02020603050405020304" pitchFamily="18" charset="0"/>
              </a:rPr>
              <a:t>Motion: Approve the date change (reversion) </a:t>
            </a:r>
            <a:r>
              <a:rPr lang="en-GB" sz="2400" b="1" dirty="0">
                <a:latin typeface="Times New Roman" panose="02020603050405020304" pitchFamily="18" charset="0"/>
                <a:ea typeface="Times New Roman" panose="02020603050405020304" pitchFamily="18" charset="0"/>
              </a:rPr>
              <a:t>of the 2025 January 802W Interim to </a:t>
            </a:r>
            <a:r>
              <a:rPr lang="en-GB" sz="2400" b="1" dirty="0">
                <a:effectLst/>
                <a:highlight>
                  <a:srgbClr val="FFFF00"/>
                </a:highlight>
                <a:latin typeface="Times New Roman" panose="02020603050405020304" pitchFamily="18" charset="0"/>
                <a:ea typeface="Times New Roman" panose="02020603050405020304" pitchFamily="18" charset="0"/>
              </a:rPr>
              <a:t>January 12-17, 2025</a:t>
            </a:r>
            <a:r>
              <a:rPr lang="en-GB" sz="2400" b="1" dirty="0">
                <a:effectLst/>
                <a:latin typeface="Times New Roman" panose="02020603050405020304" pitchFamily="18" charset="0"/>
                <a:ea typeface="Times New Roman" panose="02020603050405020304" pitchFamily="18" charset="0"/>
              </a:rPr>
              <a:t>, in Kobe (was subsequent week). [Note: this rescinds the 2024 January date change approval and 2023 May location/date approval, due to hotel availability]</a:t>
            </a:r>
            <a:endParaRPr lang="en-US" sz="2400" dirty="0">
              <a:effectLst/>
              <a:latin typeface="Times New Roman" panose="02020603050405020304" pitchFamily="18" charset="0"/>
              <a:ea typeface="Times New Roman" panose="02020603050405020304" pitchFamily="18" charset="0"/>
            </a:endParaRP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Ben Rolfe</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wireless chairs’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a:t>
            </a:r>
            <a:r>
              <a:rPr lang="en-US" dirty="0">
                <a:latin typeface="Times New Roman" panose="02020603050405020304" pitchFamily="18" charset="0"/>
              </a:rPr>
              <a:t>Unanimous w/1 abstain (Stuart Kerry)</a:t>
            </a:r>
            <a:r>
              <a:rPr lang="en-US" b="0" i="0" dirty="0">
                <a:solidFill>
                  <a:srgbClr val="000000"/>
                </a:solidFill>
                <a:effectLst/>
                <a:latin typeface="Times New Roman" panose="02020603050405020304" pitchFamily="18" charset="0"/>
              </a:rPr>
              <a:t>.  (Voter's present = 14)</a:t>
            </a:r>
          </a:p>
          <a:p>
            <a:endParaRPr lang="en-US" dirty="0"/>
          </a:p>
        </p:txBody>
      </p:sp>
      <p:sp>
        <p:nvSpPr>
          <p:cNvPr id="4" name="Date Placeholder 3">
            <a:extLst>
              <a:ext uri="{FF2B5EF4-FFF2-40B4-BE49-F238E27FC236}">
                <a16:creationId xmlns:a16="http://schemas.microsoft.com/office/drawing/2014/main" id="{BE5A44DA-ACB8-7DA2-0049-14829595F84D}"/>
              </a:ext>
            </a:extLst>
          </p:cNvPr>
          <p:cNvSpPr>
            <a:spLocks noGrp="1"/>
          </p:cNvSpPr>
          <p:nvPr>
            <p:ph type="dt" idx="10"/>
          </p:nvPr>
        </p:nvSpPr>
        <p:spPr/>
        <p:txBody>
          <a:bodyPr/>
          <a:lstStyle/>
          <a:p>
            <a:r>
              <a:rPr lang="en-US"/>
              <a:t>March 2024</a:t>
            </a:r>
            <a:endParaRPr lang="en-GB" dirty="0"/>
          </a:p>
        </p:txBody>
      </p:sp>
      <p:sp>
        <p:nvSpPr>
          <p:cNvPr id="5" name="Footer Placeholder 4">
            <a:extLst>
              <a:ext uri="{FF2B5EF4-FFF2-40B4-BE49-F238E27FC236}">
                <a16:creationId xmlns:a16="http://schemas.microsoft.com/office/drawing/2014/main" id="{0DB5A932-8D65-42A3-179D-931970BF5F8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4B9DD90-A53E-4FA2-79F0-E0499CFFF477}"/>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3776695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4F981-EFFE-9632-F1BA-5C083DD985DA}"/>
              </a:ext>
            </a:extLst>
          </p:cNvPr>
          <p:cNvSpPr>
            <a:spLocks noGrp="1"/>
          </p:cNvSpPr>
          <p:nvPr>
            <p:ph type="title"/>
          </p:nvPr>
        </p:nvSpPr>
        <p:spPr>
          <a:xfrm>
            <a:off x="914401" y="685801"/>
            <a:ext cx="10475384" cy="1447799"/>
          </a:xfrm>
        </p:spPr>
        <p:txBody>
          <a:bodyPr/>
          <a:lstStyle/>
          <a:p>
            <a:r>
              <a:rPr lang="en-US" sz="3200" dirty="0"/>
              <a:t>3. Motion to approve Site Visit for 2025 May 802W Interim - Hilton Prague, Prague, Czech Republic</a:t>
            </a:r>
            <a:br>
              <a:rPr lang="en-US" sz="3200" dirty="0"/>
            </a:br>
            <a:r>
              <a:rPr lang="en-US" sz="3200" dirty="0"/>
              <a:t>2024-02-14</a:t>
            </a:r>
            <a:endParaRPr lang="en-US" dirty="0"/>
          </a:p>
        </p:txBody>
      </p:sp>
      <p:sp>
        <p:nvSpPr>
          <p:cNvPr id="3" name="Content Placeholder 2">
            <a:extLst>
              <a:ext uri="{FF2B5EF4-FFF2-40B4-BE49-F238E27FC236}">
                <a16:creationId xmlns:a16="http://schemas.microsoft.com/office/drawing/2014/main" id="{79F6A193-13F3-5D14-0BAA-9FB078FADBE6}"/>
              </a:ext>
            </a:extLst>
          </p:cNvPr>
          <p:cNvSpPr>
            <a:spLocks noGrp="1"/>
          </p:cNvSpPr>
          <p:nvPr>
            <p:ph idx="1"/>
          </p:nvPr>
        </p:nvSpPr>
        <p:spPr>
          <a:xfrm>
            <a:off x="914401" y="2362200"/>
            <a:ext cx="10361084" cy="3732214"/>
          </a:xfrm>
        </p:spPr>
        <p:txBody>
          <a:bodyPr/>
          <a:lstStyle/>
          <a:p>
            <a:r>
              <a:rPr lang="en-US" b="0" dirty="0"/>
              <a:t>Move to authorize the 802W Venue Manager, Jon Rosdahl, to go on a site visit with </a:t>
            </a:r>
            <a:r>
              <a:rPr lang="en-US" b="0" dirty="0" err="1"/>
              <a:t>Linespeed</a:t>
            </a:r>
            <a:r>
              <a:rPr lang="en-US" b="0" dirty="0"/>
              <a:t> and Mtg Events with the purpose to prepare for 2025 May IEEE 802 Wireless Mixed-mode Interim in </a:t>
            </a:r>
            <a:r>
              <a:rPr lang="en-US" sz="2400" b="0" dirty="0"/>
              <a:t>Prague, Czech Republic.</a:t>
            </a:r>
            <a:br>
              <a:rPr lang="en-US" b="0" dirty="0"/>
            </a:br>
            <a:r>
              <a:rPr lang="en-US" b="0" dirty="0"/>
              <a:t>Expenses not to exceed: $5,000.</a:t>
            </a: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Ben Rolfe</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EJTC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 (Voter's present = 7-0-0)</a:t>
            </a:r>
          </a:p>
          <a:p>
            <a:endParaRPr lang="en-US" dirty="0"/>
          </a:p>
        </p:txBody>
      </p:sp>
      <p:sp>
        <p:nvSpPr>
          <p:cNvPr id="4" name="Date Placeholder 3">
            <a:extLst>
              <a:ext uri="{FF2B5EF4-FFF2-40B4-BE49-F238E27FC236}">
                <a16:creationId xmlns:a16="http://schemas.microsoft.com/office/drawing/2014/main" id="{19968C5E-8464-5A7B-2ECD-F0AB142FDD2E}"/>
              </a:ext>
            </a:extLst>
          </p:cNvPr>
          <p:cNvSpPr>
            <a:spLocks noGrp="1"/>
          </p:cNvSpPr>
          <p:nvPr>
            <p:ph type="dt" idx="10"/>
          </p:nvPr>
        </p:nvSpPr>
        <p:spPr/>
        <p:txBody>
          <a:bodyPr/>
          <a:lstStyle/>
          <a:p>
            <a:r>
              <a:rPr lang="en-US"/>
              <a:t>March 2024</a:t>
            </a:r>
            <a:endParaRPr lang="en-GB" dirty="0"/>
          </a:p>
        </p:txBody>
      </p:sp>
      <p:sp>
        <p:nvSpPr>
          <p:cNvPr id="5" name="Footer Placeholder 4">
            <a:extLst>
              <a:ext uri="{FF2B5EF4-FFF2-40B4-BE49-F238E27FC236}">
                <a16:creationId xmlns:a16="http://schemas.microsoft.com/office/drawing/2014/main" id="{7B70B349-D0BC-E212-8B98-B2210D26E98D}"/>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1649929-A68F-7AD6-E4FC-0FA244A2891F}"/>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817260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Current Status of 802 Wireless Interim Session venue plans as of  March 10, 2024, as presented to the IEEE 802 Wireless Chairs Standing Committee during the 2024 March IEEE 802 Plenary and posted link to Mentor to IEEE 802 Wireless Chairs Standing Committee reflector.</a:t>
            </a:r>
          </a:p>
        </p:txBody>
      </p:sp>
      <p:sp>
        <p:nvSpPr>
          <p:cNvPr id="4" name="Date Placeholder 3"/>
          <p:cNvSpPr>
            <a:spLocks noGrp="1"/>
          </p:cNvSpPr>
          <p:nvPr>
            <p:ph type="dt" idx="10"/>
          </p:nvPr>
        </p:nvSpPr>
        <p:spPr/>
        <p:txBody>
          <a:bodyPr/>
          <a:lstStyle/>
          <a:p>
            <a:r>
              <a:rPr lang="en-US"/>
              <a:t>March 2024</a:t>
            </a:r>
            <a:endParaRPr lang="en-GB" dirty="0"/>
          </a:p>
        </p:txBody>
      </p:sp>
      <p:sp>
        <p:nvSpPr>
          <p:cNvPr id="5" name="Footer Placeholder 4"/>
          <p:cNvSpPr>
            <a:spLocks noGrp="1"/>
          </p:cNvSpPr>
          <p:nvPr>
            <p:ph type="ftr" idx="11"/>
          </p:nvPr>
        </p:nvSpPr>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9FE1F-7287-C461-1032-97EAFDF0780F}"/>
              </a:ext>
            </a:extLst>
          </p:cNvPr>
          <p:cNvSpPr>
            <a:spLocks noGrp="1"/>
          </p:cNvSpPr>
          <p:nvPr>
            <p:ph type="title"/>
          </p:nvPr>
        </p:nvSpPr>
        <p:spPr>
          <a:xfrm>
            <a:off x="914401" y="685801"/>
            <a:ext cx="10361084" cy="1295400"/>
          </a:xfrm>
        </p:spPr>
        <p:txBody>
          <a:bodyPr/>
          <a:lstStyle/>
          <a:p>
            <a:r>
              <a:rPr lang="en-US" dirty="0"/>
              <a:t>4. Motion approve location for the 2027 May IEEE 802W Interim: Auckland, New Zealand</a:t>
            </a:r>
            <a:br>
              <a:rPr lang="en-US" dirty="0"/>
            </a:br>
            <a:r>
              <a:rPr lang="en-US" sz="3200" dirty="0"/>
              <a:t>2024-02-14</a:t>
            </a:r>
            <a:endParaRPr lang="en-US" dirty="0"/>
          </a:p>
        </p:txBody>
      </p:sp>
      <p:sp>
        <p:nvSpPr>
          <p:cNvPr id="3" name="Content Placeholder 2">
            <a:extLst>
              <a:ext uri="{FF2B5EF4-FFF2-40B4-BE49-F238E27FC236}">
                <a16:creationId xmlns:a16="http://schemas.microsoft.com/office/drawing/2014/main" id="{2BBB9DAA-E58F-BB1C-4C46-8CACA4335CFD}"/>
              </a:ext>
            </a:extLst>
          </p:cNvPr>
          <p:cNvSpPr>
            <a:spLocks noGrp="1"/>
          </p:cNvSpPr>
          <p:nvPr>
            <p:ph idx="1"/>
          </p:nvPr>
        </p:nvSpPr>
        <p:spPr>
          <a:xfrm>
            <a:off x="914401" y="2514600"/>
            <a:ext cx="10361084" cy="3579814"/>
          </a:xfrm>
        </p:spPr>
        <p:txBody>
          <a:bodyPr/>
          <a:lstStyle/>
          <a:p>
            <a:r>
              <a:rPr lang="en-US" b="0" dirty="0"/>
              <a:t>Motion: Approve the location of the 2027 May IEEE 802W Interim as Auckland, New Zealand 2027 May 9-14.</a:t>
            </a:r>
          </a:p>
          <a:p>
            <a:endParaRPr lang="en-US" b="0" dirty="0"/>
          </a:p>
          <a:p>
            <a:r>
              <a:rPr lang="en-US" b="0" dirty="0"/>
              <a:t>Moved: Jon Rosdahl</a:t>
            </a:r>
          </a:p>
          <a:p>
            <a:r>
              <a:rPr lang="en-US" b="0" dirty="0"/>
              <a:t>2</a:t>
            </a:r>
            <a:r>
              <a:rPr lang="en-US" b="0" baseline="30000" dirty="0"/>
              <a:t>nd</a:t>
            </a:r>
            <a:r>
              <a:rPr lang="en-US" b="0" dirty="0"/>
              <a:t>: Stephen McCann</a:t>
            </a:r>
          </a:p>
          <a:p>
            <a:r>
              <a:rPr lang="en-US" b="0" dirty="0"/>
              <a:t>Motion for ECJT.</a:t>
            </a:r>
          </a:p>
          <a:p>
            <a:r>
              <a:rPr lang="en-US" b="0" dirty="0"/>
              <a:t>Results: Unanimous – (Voters = 6-0-0)</a:t>
            </a:r>
            <a:endParaRPr lang="en-US" dirty="0"/>
          </a:p>
        </p:txBody>
      </p:sp>
      <p:sp>
        <p:nvSpPr>
          <p:cNvPr id="4" name="Date Placeholder 3">
            <a:extLst>
              <a:ext uri="{FF2B5EF4-FFF2-40B4-BE49-F238E27FC236}">
                <a16:creationId xmlns:a16="http://schemas.microsoft.com/office/drawing/2014/main" id="{D1BD38E0-9058-BEB1-8008-650168219B90}"/>
              </a:ext>
            </a:extLst>
          </p:cNvPr>
          <p:cNvSpPr>
            <a:spLocks noGrp="1"/>
          </p:cNvSpPr>
          <p:nvPr>
            <p:ph type="dt" idx="10"/>
          </p:nvPr>
        </p:nvSpPr>
        <p:spPr/>
        <p:txBody>
          <a:bodyPr/>
          <a:lstStyle/>
          <a:p>
            <a:r>
              <a:rPr lang="en-US"/>
              <a:t>March 2024</a:t>
            </a:r>
            <a:endParaRPr lang="en-GB" dirty="0"/>
          </a:p>
        </p:txBody>
      </p:sp>
      <p:sp>
        <p:nvSpPr>
          <p:cNvPr id="5" name="Footer Placeholder 4">
            <a:extLst>
              <a:ext uri="{FF2B5EF4-FFF2-40B4-BE49-F238E27FC236}">
                <a16:creationId xmlns:a16="http://schemas.microsoft.com/office/drawing/2014/main" id="{1734A90C-B40D-8940-4DB9-AA74D30EF09F}"/>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B6961E49-3A0E-6E25-6D68-E1DFB0182727}"/>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26742911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3453B-4FB5-18F3-596D-A5900F7DA79A}"/>
              </a:ext>
            </a:extLst>
          </p:cNvPr>
          <p:cNvSpPr>
            <a:spLocks noGrp="1"/>
          </p:cNvSpPr>
          <p:nvPr>
            <p:ph type="title"/>
          </p:nvPr>
        </p:nvSpPr>
        <p:spPr>
          <a:xfrm>
            <a:off x="914401" y="685801"/>
            <a:ext cx="10361084" cy="1295400"/>
          </a:xfrm>
        </p:spPr>
        <p:txBody>
          <a:bodyPr/>
          <a:lstStyle/>
          <a:p>
            <a:r>
              <a:rPr lang="en-US" sz="3200" b="1" dirty="0">
                <a:solidFill>
                  <a:schemeClr val="accent1">
                    <a:lumMod val="50000"/>
                  </a:schemeClr>
                </a:solidFill>
              </a:rPr>
              <a:t>5. Motion to approve Location for 2028 January– </a:t>
            </a:r>
            <a:br>
              <a:rPr lang="en-US" sz="3200" b="1" dirty="0">
                <a:solidFill>
                  <a:schemeClr val="accent1">
                    <a:lumMod val="50000"/>
                  </a:schemeClr>
                </a:solidFill>
              </a:rPr>
            </a:br>
            <a:r>
              <a:rPr lang="en-US" sz="3200" b="1" dirty="0">
                <a:solidFill>
                  <a:schemeClr val="accent1">
                    <a:lumMod val="50000"/>
                  </a:schemeClr>
                </a:solidFill>
              </a:rPr>
              <a:t>Panama Hilton, Panama City </a:t>
            </a:r>
            <a:br>
              <a:rPr lang="en-US" sz="3200" b="1" dirty="0">
                <a:solidFill>
                  <a:schemeClr val="accent1">
                    <a:lumMod val="50000"/>
                  </a:schemeClr>
                </a:solidFill>
              </a:rPr>
            </a:br>
            <a:r>
              <a:rPr lang="en-US" sz="3200" b="1" dirty="0">
                <a:solidFill>
                  <a:schemeClr val="accent1">
                    <a:lumMod val="50000"/>
                  </a:schemeClr>
                </a:solidFill>
              </a:rPr>
              <a:t>2024-02-14</a:t>
            </a:r>
            <a:endParaRPr lang="en-US" dirty="0">
              <a:solidFill>
                <a:schemeClr val="accent1">
                  <a:lumMod val="50000"/>
                </a:schemeClr>
              </a:solidFill>
            </a:endParaRPr>
          </a:p>
        </p:txBody>
      </p:sp>
      <p:sp>
        <p:nvSpPr>
          <p:cNvPr id="3" name="Content Placeholder 2">
            <a:extLst>
              <a:ext uri="{FF2B5EF4-FFF2-40B4-BE49-F238E27FC236}">
                <a16:creationId xmlns:a16="http://schemas.microsoft.com/office/drawing/2014/main" id="{7A524F4B-1EE2-8E46-29A2-649590B3F0D8}"/>
              </a:ext>
            </a:extLst>
          </p:cNvPr>
          <p:cNvSpPr>
            <a:spLocks noGrp="1"/>
          </p:cNvSpPr>
          <p:nvPr>
            <p:ph idx="1"/>
          </p:nvPr>
        </p:nvSpPr>
        <p:spPr>
          <a:xfrm>
            <a:off x="914401" y="2514600"/>
            <a:ext cx="10361084" cy="3579814"/>
          </a:xfrm>
        </p:spPr>
        <p:txBody>
          <a:bodyPr/>
          <a:lstStyle/>
          <a:p>
            <a:pPr lvl="1"/>
            <a:r>
              <a:rPr lang="en-US" sz="2400" b="1" i="0" dirty="0">
                <a:solidFill>
                  <a:srgbClr val="000000"/>
                </a:solidFill>
                <a:effectLst/>
                <a:latin typeface="Times New Roman" panose="02020603050405020304" pitchFamily="18" charset="0"/>
              </a:rPr>
              <a:t>Approve holding the 2028 January IEEE 802 Wireless Interim Session </a:t>
            </a:r>
            <a:r>
              <a:rPr lang="en-US" sz="2400" b="1" dirty="0">
                <a:latin typeface="Times New Roman" panose="02020603050405020304" pitchFamily="18" charset="0"/>
              </a:rPr>
              <a:t>at the Panama Hilton, Panama City, Panama on </a:t>
            </a:r>
            <a:r>
              <a:rPr lang="en-US" sz="2400" b="1" i="0" dirty="0">
                <a:solidFill>
                  <a:srgbClr val="000000"/>
                </a:solidFill>
                <a:effectLst/>
                <a:latin typeface="Times New Roman" panose="02020603050405020304" pitchFamily="18" charset="0"/>
              </a:rPr>
              <a:t>January 16-21, 2028</a:t>
            </a:r>
            <a:r>
              <a:rPr lang="en-US" sz="2400" b="1" dirty="0">
                <a:latin typeface="Times New Roman" panose="02020603050405020304" pitchFamily="18" charset="0"/>
              </a:rPr>
              <a:t>.</a:t>
            </a:r>
            <a:endParaRPr lang="en-US" sz="2400" b="1" i="0" dirty="0">
              <a:solidFill>
                <a:srgbClr val="000000"/>
              </a:solidFill>
              <a:effectLst/>
              <a:latin typeface="Times New Roman" panose="02020603050405020304" pitchFamily="18" charset="0"/>
            </a:endParaRP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Robert Stacey</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ECJT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Consent    (Voter's present = 6-0-0)</a:t>
            </a:r>
          </a:p>
          <a:p>
            <a:endParaRPr lang="en-US" dirty="0"/>
          </a:p>
        </p:txBody>
      </p:sp>
      <p:sp>
        <p:nvSpPr>
          <p:cNvPr id="4" name="Date Placeholder 3">
            <a:extLst>
              <a:ext uri="{FF2B5EF4-FFF2-40B4-BE49-F238E27FC236}">
                <a16:creationId xmlns:a16="http://schemas.microsoft.com/office/drawing/2014/main" id="{2130855A-8172-2672-8BC9-FA5B433905AD}"/>
              </a:ext>
            </a:extLst>
          </p:cNvPr>
          <p:cNvSpPr>
            <a:spLocks noGrp="1"/>
          </p:cNvSpPr>
          <p:nvPr>
            <p:ph type="dt" idx="10"/>
          </p:nvPr>
        </p:nvSpPr>
        <p:spPr/>
        <p:txBody>
          <a:bodyPr/>
          <a:lstStyle/>
          <a:p>
            <a:r>
              <a:rPr lang="en-US"/>
              <a:t>March 2024</a:t>
            </a:r>
            <a:endParaRPr lang="en-GB" dirty="0"/>
          </a:p>
        </p:txBody>
      </p:sp>
      <p:sp>
        <p:nvSpPr>
          <p:cNvPr id="5" name="Footer Placeholder 4">
            <a:extLst>
              <a:ext uri="{FF2B5EF4-FFF2-40B4-BE49-F238E27FC236}">
                <a16:creationId xmlns:a16="http://schemas.microsoft.com/office/drawing/2014/main" id="{FC6434C4-A3F3-AD75-7AF2-AA34EAC9BE5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679E770-51D7-6FFF-9B3A-D2D526EA0760}"/>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35489570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3453B-4FB5-18F3-596D-A5900F7DA79A}"/>
              </a:ext>
            </a:extLst>
          </p:cNvPr>
          <p:cNvSpPr>
            <a:spLocks noGrp="1"/>
          </p:cNvSpPr>
          <p:nvPr>
            <p:ph type="title"/>
          </p:nvPr>
        </p:nvSpPr>
        <p:spPr>
          <a:xfrm>
            <a:off x="914401" y="685801"/>
            <a:ext cx="10361084" cy="1447799"/>
          </a:xfrm>
        </p:spPr>
        <p:txBody>
          <a:bodyPr/>
          <a:lstStyle/>
          <a:p>
            <a:r>
              <a:rPr lang="en-US" sz="3200" b="1" dirty="0">
                <a:solidFill>
                  <a:schemeClr val="accent1">
                    <a:lumMod val="50000"/>
                  </a:schemeClr>
                </a:solidFill>
              </a:rPr>
              <a:t>6. Motion to approve Location for 2026 January– </a:t>
            </a:r>
            <a:br>
              <a:rPr lang="en-US" sz="3200" b="1" dirty="0">
                <a:solidFill>
                  <a:schemeClr val="accent1">
                    <a:lumMod val="50000"/>
                  </a:schemeClr>
                </a:solidFill>
              </a:rPr>
            </a:br>
            <a:r>
              <a:rPr lang="en-US" sz="3200" b="1" dirty="0">
                <a:solidFill>
                  <a:schemeClr val="accent1">
                    <a:lumMod val="50000"/>
                  </a:schemeClr>
                </a:solidFill>
              </a:rPr>
              <a:t>Victoria, Canada 2026 Jan 11-16</a:t>
            </a:r>
            <a:br>
              <a:rPr lang="en-US" sz="3200" b="1" dirty="0">
                <a:solidFill>
                  <a:schemeClr val="accent1">
                    <a:lumMod val="50000"/>
                  </a:schemeClr>
                </a:solidFill>
              </a:rPr>
            </a:br>
            <a:r>
              <a:rPr lang="en-US" sz="3200" b="1" dirty="0">
                <a:solidFill>
                  <a:schemeClr val="accent1">
                    <a:lumMod val="50000"/>
                  </a:schemeClr>
                </a:solidFill>
              </a:rPr>
              <a:t>2024-02-14</a:t>
            </a:r>
            <a:endParaRPr lang="en-US" dirty="0">
              <a:solidFill>
                <a:schemeClr val="accent1">
                  <a:lumMod val="50000"/>
                </a:schemeClr>
              </a:solidFill>
            </a:endParaRPr>
          </a:p>
        </p:txBody>
      </p:sp>
      <p:sp>
        <p:nvSpPr>
          <p:cNvPr id="3" name="Content Placeholder 2">
            <a:extLst>
              <a:ext uri="{FF2B5EF4-FFF2-40B4-BE49-F238E27FC236}">
                <a16:creationId xmlns:a16="http://schemas.microsoft.com/office/drawing/2014/main" id="{7A524F4B-1EE2-8E46-29A2-649590B3F0D8}"/>
              </a:ext>
            </a:extLst>
          </p:cNvPr>
          <p:cNvSpPr>
            <a:spLocks noGrp="1"/>
          </p:cNvSpPr>
          <p:nvPr>
            <p:ph idx="1"/>
          </p:nvPr>
        </p:nvSpPr>
        <p:spPr>
          <a:xfrm>
            <a:off x="914401" y="2514600"/>
            <a:ext cx="10361084" cy="3579814"/>
          </a:xfrm>
        </p:spPr>
        <p:txBody>
          <a:bodyPr/>
          <a:lstStyle/>
          <a:p>
            <a:pPr lvl="1"/>
            <a:r>
              <a:rPr lang="en-US" sz="2400" b="1" i="0" dirty="0">
                <a:solidFill>
                  <a:schemeClr val="tx1"/>
                </a:solidFill>
                <a:effectLst/>
                <a:latin typeface="Times New Roman" panose="02020603050405020304" pitchFamily="18" charset="0"/>
              </a:rPr>
              <a:t>Approve holding the 2026 January IEEE 802 Wireless Interim Session </a:t>
            </a:r>
            <a:r>
              <a:rPr lang="en-US" sz="2400" b="1" dirty="0">
                <a:solidFill>
                  <a:schemeClr val="tx1"/>
                </a:solidFill>
                <a:latin typeface="Times New Roman" panose="02020603050405020304" pitchFamily="18" charset="0"/>
              </a:rPr>
              <a:t>at Victoria</a:t>
            </a:r>
            <a:r>
              <a:rPr lang="en-US" sz="2400" b="1" dirty="0">
                <a:solidFill>
                  <a:schemeClr val="tx1"/>
                </a:solidFill>
              </a:rPr>
              <a:t>, Canada 2026 Jan 11-16</a:t>
            </a:r>
            <a:r>
              <a:rPr lang="en-US" sz="2400" b="1" dirty="0">
                <a:solidFill>
                  <a:schemeClr val="tx1"/>
                </a:solidFill>
                <a:latin typeface="Times New Roman" panose="02020603050405020304" pitchFamily="18" charset="0"/>
              </a:rPr>
              <a:t> and Authorize Jon Rosdahl to conduct a Site visit with F2F Events and </a:t>
            </a:r>
            <a:r>
              <a:rPr lang="en-US" sz="2400" b="1" dirty="0" err="1">
                <a:solidFill>
                  <a:schemeClr val="tx1"/>
                </a:solidFill>
                <a:latin typeface="Times New Roman" panose="02020603050405020304" pitchFamily="18" charset="0"/>
              </a:rPr>
              <a:t>Linespeed</a:t>
            </a:r>
            <a:r>
              <a:rPr lang="en-US" sz="2400" b="1" dirty="0">
                <a:solidFill>
                  <a:schemeClr val="tx1"/>
                </a:solidFill>
                <a:latin typeface="Times New Roman" panose="02020603050405020304" pitchFamily="18" charset="0"/>
              </a:rPr>
              <a:t> prior to contracting not to exceed $3,000.</a:t>
            </a:r>
            <a:endParaRPr lang="en-US" sz="2400" b="1" i="0" dirty="0">
              <a:solidFill>
                <a:schemeClr val="tx1"/>
              </a:solidFill>
              <a:effectLst/>
              <a:latin typeface="Times New Roman" panose="02020603050405020304" pitchFamily="18" charset="0"/>
            </a:endParaRP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Stephen McCann</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ECJT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Consent  	(Voter's present = 6-0-0)</a:t>
            </a:r>
          </a:p>
          <a:p>
            <a:endParaRPr lang="en-US" dirty="0"/>
          </a:p>
        </p:txBody>
      </p:sp>
      <p:sp>
        <p:nvSpPr>
          <p:cNvPr id="4" name="Date Placeholder 3">
            <a:extLst>
              <a:ext uri="{FF2B5EF4-FFF2-40B4-BE49-F238E27FC236}">
                <a16:creationId xmlns:a16="http://schemas.microsoft.com/office/drawing/2014/main" id="{2130855A-8172-2672-8BC9-FA5B433905AD}"/>
              </a:ext>
            </a:extLst>
          </p:cNvPr>
          <p:cNvSpPr>
            <a:spLocks noGrp="1"/>
          </p:cNvSpPr>
          <p:nvPr>
            <p:ph type="dt" idx="10"/>
          </p:nvPr>
        </p:nvSpPr>
        <p:spPr/>
        <p:txBody>
          <a:bodyPr/>
          <a:lstStyle/>
          <a:p>
            <a:r>
              <a:rPr lang="en-US"/>
              <a:t>March 2024</a:t>
            </a:r>
            <a:endParaRPr lang="en-GB" dirty="0"/>
          </a:p>
        </p:txBody>
      </p:sp>
      <p:sp>
        <p:nvSpPr>
          <p:cNvPr id="5" name="Footer Placeholder 4">
            <a:extLst>
              <a:ext uri="{FF2B5EF4-FFF2-40B4-BE49-F238E27FC236}">
                <a16:creationId xmlns:a16="http://schemas.microsoft.com/office/drawing/2014/main" id="{FC6434C4-A3F3-AD75-7AF2-AA34EAC9BE5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679E770-51D7-6FFF-9B3A-D2D526EA0760}"/>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13825697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3453B-4FB5-18F3-596D-A5900F7DA79A}"/>
              </a:ext>
            </a:extLst>
          </p:cNvPr>
          <p:cNvSpPr>
            <a:spLocks noGrp="1"/>
          </p:cNvSpPr>
          <p:nvPr>
            <p:ph type="title"/>
          </p:nvPr>
        </p:nvSpPr>
        <p:spPr>
          <a:xfrm>
            <a:off x="914401" y="685801"/>
            <a:ext cx="10361084" cy="1295400"/>
          </a:xfrm>
        </p:spPr>
        <p:txBody>
          <a:bodyPr/>
          <a:lstStyle/>
          <a:p>
            <a:r>
              <a:rPr lang="en-US" sz="3200" b="1" dirty="0">
                <a:solidFill>
                  <a:schemeClr val="accent1">
                    <a:lumMod val="50000"/>
                  </a:schemeClr>
                </a:solidFill>
              </a:rPr>
              <a:t>7. Motion to approve Location for 2027 January– </a:t>
            </a:r>
            <a:br>
              <a:rPr lang="en-US" sz="3200" b="1" dirty="0">
                <a:solidFill>
                  <a:schemeClr val="accent1">
                    <a:lumMod val="50000"/>
                  </a:schemeClr>
                </a:solidFill>
              </a:rPr>
            </a:br>
            <a:r>
              <a:rPr lang="en-US" sz="3200" b="1" dirty="0">
                <a:solidFill>
                  <a:schemeClr val="accent1">
                    <a:lumMod val="50000"/>
                  </a:schemeClr>
                </a:solidFill>
              </a:rPr>
              <a:t>Hyatt Regency Irvine – 2027 January 10-15</a:t>
            </a:r>
            <a:br>
              <a:rPr lang="en-US" sz="3200" b="1" dirty="0">
                <a:solidFill>
                  <a:schemeClr val="accent1">
                    <a:lumMod val="50000"/>
                  </a:schemeClr>
                </a:solidFill>
              </a:rPr>
            </a:br>
            <a:r>
              <a:rPr lang="en-US" sz="3200" b="1" dirty="0">
                <a:solidFill>
                  <a:schemeClr val="accent1">
                    <a:lumMod val="50000"/>
                  </a:schemeClr>
                </a:solidFill>
              </a:rPr>
              <a:t>2024-02-14</a:t>
            </a:r>
            <a:endParaRPr lang="en-US" dirty="0">
              <a:solidFill>
                <a:schemeClr val="accent1">
                  <a:lumMod val="50000"/>
                </a:schemeClr>
              </a:solidFill>
            </a:endParaRPr>
          </a:p>
        </p:txBody>
      </p:sp>
      <p:sp>
        <p:nvSpPr>
          <p:cNvPr id="3" name="Content Placeholder 2">
            <a:extLst>
              <a:ext uri="{FF2B5EF4-FFF2-40B4-BE49-F238E27FC236}">
                <a16:creationId xmlns:a16="http://schemas.microsoft.com/office/drawing/2014/main" id="{7A524F4B-1EE2-8E46-29A2-649590B3F0D8}"/>
              </a:ext>
            </a:extLst>
          </p:cNvPr>
          <p:cNvSpPr>
            <a:spLocks noGrp="1"/>
          </p:cNvSpPr>
          <p:nvPr>
            <p:ph idx="1"/>
          </p:nvPr>
        </p:nvSpPr>
        <p:spPr>
          <a:xfrm>
            <a:off x="972579" y="2516185"/>
            <a:ext cx="10361084" cy="3656014"/>
          </a:xfrm>
        </p:spPr>
        <p:txBody>
          <a:bodyPr/>
          <a:lstStyle/>
          <a:p>
            <a:pPr lvl="1"/>
            <a:r>
              <a:rPr lang="en-US" sz="2400" b="1" i="0" dirty="0">
                <a:solidFill>
                  <a:schemeClr val="tx1"/>
                </a:solidFill>
                <a:effectLst/>
                <a:latin typeface="Times New Roman" panose="02020603050405020304" pitchFamily="18" charset="0"/>
              </a:rPr>
              <a:t>Approve holding the 2027 January IEEE 802 Wireless Interim Session </a:t>
            </a:r>
            <a:r>
              <a:rPr lang="en-US" sz="2400" b="1" dirty="0">
                <a:solidFill>
                  <a:schemeClr val="tx1"/>
                </a:solidFill>
                <a:latin typeface="Times New Roman" panose="02020603050405020304" pitchFamily="18" charset="0"/>
              </a:rPr>
              <a:t>at the Hyatt Regency Irvine, CA on </a:t>
            </a:r>
            <a:r>
              <a:rPr lang="en-US" sz="2400" b="1" dirty="0">
                <a:solidFill>
                  <a:schemeClr val="tx1"/>
                </a:solidFill>
              </a:rPr>
              <a:t>Jan 10-15, 2027,</a:t>
            </a:r>
            <a:r>
              <a:rPr lang="en-US" sz="2400" b="1" dirty="0">
                <a:solidFill>
                  <a:schemeClr val="tx1"/>
                </a:solidFill>
                <a:latin typeface="Times New Roman" panose="02020603050405020304" pitchFamily="18" charset="0"/>
              </a:rPr>
              <a:t> and Authorize Jon Rosdahl to conduct a Site visit with F2F Events and </a:t>
            </a:r>
            <a:r>
              <a:rPr lang="en-US" sz="2400" b="1" dirty="0" err="1">
                <a:solidFill>
                  <a:schemeClr val="tx1"/>
                </a:solidFill>
                <a:latin typeface="Times New Roman" panose="02020603050405020304" pitchFamily="18" charset="0"/>
              </a:rPr>
              <a:t>Linespeed</a:t>
            </a:r>
            <a:r>
              <a:rPr lang="en-US" sz="2400" b="1" dirty="0">
                <a:solidFill>
                  <a:schemeClr val="tx1"/>
                </a:solidFill>
                <a:latin typeface="Times New Roman" panose="02020603050405020304" pitchFamily="18" charset="0"/>
              </a:rPr>
              <a:t> prior to contracting not to exceed $3,000.</a:t>
            </a:r>
            <a:endParaRPr lang="en-US" sz="2400" b="1" i="0" dirty="0">
              <a:solidFill>
                <a:schemeClr val="tx1"/>
              </a:solidFill>
              <a:effectLst/>
              <a:latin typeface="Times New Roman" panose="02020603050405020304" pitchFamily="18" charset="0"/>
            </a:endParaRP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Ann Krieger</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ECJT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Consent 	(Voter's present = 6-0-0)</a:t>
            </a:r>
          </a:p>
          <a:p>
            <a:endParaRPr lang="en-US" dirty="0"/>
          </a:p>
        </p:txBody>
      </p:sp>
      <p:sp>
        <p:nvSpPr>
          <p:cNvPr id="4" name="Date Placeholder 3">
            <a:extLst>
              <a:ext uri="{FF2B5EF4-FFF2-40B4-BE49-F238E27FC236}">
                <a16:creationId xmlns:a16="http://schemas.microsoft.com/office/drawing/2014/main" id="{2130855A-8172-2672-8BC9-FA5B433905AD}"/>
              </a:ext>
            </a:extLst>
          </p:cNvPr>
          <p:cNvSpPr>
            <a:spLocks noGrp="1"/>
          </p:cNvSpPr>
          <p:nvPr>
            <p:ph type="dt" idx="10"/>
          </p:nvPr>
        </p:nvSpPr>
        <p:spPr/>
        <p:txBody>
          <a:bodyPr/>
          <a:lstStyle/>
          <a:p>
            <a:r>
              <a:rPr lang="en-US"/>
              <a:t>March 2024</a:t>
            </a:r>
            <a:endParaRPr lang="en-GB" dirty="0"/>
          </a:p>
        </p:txBody>
      </p:sp>
      <p:sp>
        <p:nvSpPr>
          <p:cNvPr id="5" name="Footer Placeholder 4">
            <a:extLst>
              <a:ext uri="{FF2B5EF4-FFF2-40B4-BE49-F238E27FC236}">
                <a16:creationId xmlns:a16="http://schemas.microsoft.com/office/drawing/2014/main" id="{FC6434C4-A3F3-AD75-7AF2-AA34EAC9BE5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679E770-51D7-6FFF-9B3A-D2D526EA0760}"/>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36257278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3E39E5-2353-58EC-135C-AA6A31326989}"/>
              </a:ext>
            </a:extLst>
          </p:cNvPr>
          <p:cNvSpPr>
            <a:spLocks noGrp="1"/>
          </p:cNvSpPr>
          <p:nvPr>
            <p:ph type="title"/>
          </p:nvPr>
        </p:nvSpPr>
        <p:spPr>
          <a:xfrm>
            <a:off x="914401" y="685801"/>
            <a:ext cx="10361084" cy="761999"/>
          </a:xfrm>
        </p:spPr>
        <p:txBody>
          <a:bodyPr/>
          <a:lstStyle/>
          <a:p>
            <a:r>
              <a:rPr lang="en-US" sz="2800" dirty="0"/>
              <a:t>12. Motion to approve date change for 2025 January IEEE 802 Wireless Interim – 2024-01-06</a:t>
            </a:r>
          </a:p>
        </p:txBody>
      </p:sp>
      <p:sp>
        <p:nvSpPr>
          <p:cNvPr id="3" name="Content Placeholder 2">
            <a:extLst>
              <a:ext uri="{FF2B5EF4-FFF2-40B4-BE49-F238E27FC236}">
                <a16:creationId xmlns:a16="http://schemas.microsoft.com/office/drawing/2014/main" id="{CF824774-D28F-6CBC-7764-7AACB1BE24DA}"/>
              </a:ext>
            </a:extLst>
          </p:cNvPr>
          <p:cNvSpPr>
            <a:spLocks noGrp="1"/>
          </p:cNvSpPr>
          <p:nvPr>
            <p:ph idx="1"/>
          </p:nvPr>
        </p:nvSpPr>
        <p:spPr>
          <a:xfrm>
            <a:off x="1537788" y="1997988"/>
            <a:ext cx="9114310" cy="4113213"/>
          </a:xfrm>
        </p:spPr>
        <p:txBody>
          <a:bodyPr/>
          <a:lstStyle/>
          <a:p>
            <a:endParaRPr lang="en-US" dirty="0"/>
          </a:p>
          <a:p>
            <a:r>
              <a:rPr lang="en-US" dirty="0"/>
              <a:t>Motion: Approve the date change to January 19-24, 2025 in Kobe (was prior week)</a:t>
            </a:r>
          </a:p>
          <a:p>
            <a:endParaRPr lang="en-US" dirty="0"/>
          </a:p>
          <a:p>
            <a:r>
              <a:rPr lang="en-US" dirty="0"/>
              <a:t>· Moved: Jon Rosdahl, Second: Ben Rolfe</a:t>
            </a:r>
          </a:p>
        </p:txBody>
      </p:sp>
      <p:sp>
        <p:nvSpPr>
          <p:cNvPr id="4" name="Date Placeholder 3">
            <a:extLst>
              <a:ext uri="{FF2B5EF4-FFF2-40B4-BE49-F238E27FC236}">
                <a16:creationId xmlns:a16="http://schemas.microsoft.com/office/drawing/2014/main" id="{0AB61381-4F9D-00D2-9699-FEDB774D1472}"/>
              </a:ext>
            </a:extLst>
          </p:cNvPr>
          <p:cNvSpPr>
            <a:spLocks noGrp="1"/>
          </p:cNvSpPr>
          <p:nvPr>
            <p:ph type="dt" idx="10"/>
          </p:nvPr>
        </p:nvSpPr>
        <p:spPr/>
        <p:txBody>
          <a:bodyPr/>
          <a:lstStyle/>
          <a:p>
            <a:r>
              <a:rPr lang="en-US"/>
              <a:t>March 2024</a:t>
            </a:r>
            <a:endParaRPr lang="en-GB" dirty="0"/>
          </a:p>
        </p:txBody>
      </p:sp>
      <p:sp>
        <p:nvSpPr>
          <p:cNvPr id="5" name="Footer Placeholder 4">
            <a:extLst>
              <a:ext uri="{FF2B5EF4-FFF2-40B4-BE49-F238E27FC236}">
                <a16:creationId xmlns:a16="http://schemas.microsoft.com/office/drawing/2014/main" id="{8D49C367-5DA4-D2DB-5756-D3687CDAE455}"/>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1071BA7B-3CCD-CC6B-8D53-D5F7DA44EF4F}"/>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pic>
        <p:nvPicPr>
          <p:cNvPr id="7" name="Picture 6">
            <a:extLst>
              <a:ext uri="{FF2B5EF4-FFF2-40B4-BE49-F238E27FC236}">
                <a16:creationId xmlns:a16="http://schemas.microsoft.com/office/drawing/2014/main" id="{8D3E2064-B0A6-44ED-59AE-33698207AD0B}"/>
              </a:ext>
            </a:extLst>
          </p:cNvPr>
          <p:cNvPicPr>
            <a:picLocks noChangeAspect="1"/>
          </p:cNvPicPr>
          <p:nvPr/>
        </p:nvPicPr>
        <p:blipFill>
          <a:blip r:embed="rId2"/>
          <a:stretch>
            <a:fillRect/>
          </a:stretch>
        </p:blipFill>
        <p:spPr>
          <a:xfrm>
            <a:off x="929218" y="1693524"/>
            <a:ext cx="9114310" cy="3470951"/>
          </a:xfrm>
          <a:prstGeom prst="rect">
            <a:avLst/>
          </a:prstGeom>
        </p:spPr>
      </p:pic>
    </p:spTree>
    <p:extLst>
      <p:ext uri="{BB962C8B-B14F-4D97-AF65-F5344CB8AC3E}">
        <p14:creationId xmlns:p14="http://schemas.microsoft.com/office/powerpoint/2010/main" val="33323586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8B2FE-3B29-F1B8-9987-36DAB036C906}"/>
              </a:ext>
            </a:extLst>
          </p:cNvPr>
          <p:cNvSpPr>
            <a:spLocks noGrp="1"/>
          </p:cNvSpPr>
          <p:nvPr>
            <p:ph type="title"/>
          </p:nvPr>
        </p:nvSpPr>
        <p:spPr>
          <a:xfrm>
            <a:off x="914401" y="685801"/>
            <a:ext cx="10361084" cy="1447799"/>
          </a:xfrm>
        </p:spPr>
        <p:txBody>
          <a:bodyPr/>
          <a:lstStyle/>
          <a:p>
            <a:r>
              <a:rPr lang="en-US" sz="2800" dirty="0"/>
              <a:t>1. Motion to approve Location for May 2025 – </a:t>
            </a:r>
            <a:br>
              <a:rPr lang="en-US" sz="2800" dirty="0"/>
            </a:br>
            <a:r>
              <a:rPr lang="en-US" sz="2800" dirty="0"/>
              <a:t>Hilton Prague, Prague, Czech Republic</a:t>
            </a:r>
            <a:br>
              <a:rPr lang="en-US" sz="2800" dirty="0"/>
            </a:br>
            <a:r>
              <a:rPr lang="en-US" sz="2800" dirty="0"/>
              <a:t>2023-12-13</a:t>
            </a:r>
          </a:p>
        </p:txBody>
      </p:sp>
      <p:sp>
        <p:nvSpPr>
          <p:cNvPr id="3" name="Content Placeholder 2">
            <a:extLst>
              <a:ext uri="{FF2B5EF4-FFF2-40B4-BE49-F238E27FC236}">
                <a16:creationId xmlns:a16="http://schemas.microsoft.com/office/drawing/2014/main" id="{C7F2207E-513B-7DDE-FD41-AD596FF6E1AA}"/>
              </a:ext>
            </a:extLst>
          </p:cNvPr>
          <p:cNvSpPr>
            <a:spLocks noGrp="1"/>
          </p:cNvSpPr>
          <p:nvPr>
            <p:ph idx="1"/>
          </p:nvPr>
        </p:nvSpPr>
        <p:spPr>
          <a:xfrm>
            <a:off x="914401" y="2362200"/>
            <a:ext cx="10361084" cy="3732214"/>
          </a:xfrm>
        </p:spPr>
        <p:txBody>
          <a:bodyPr/>
          <a:lstStyle/>
          <a:p>
            <a:r>
              <a:rPr lang="en-US" b="0" dirty="0"/>
              <a:t>Motion: Approve the location of the 2025 May IEEE 802W Interim to be held at the Hilton Prague, Prague, Czech Republic.</a:t>
            </a:r>
          </a:p>
          <a:p>
            <a:endParaRPr lang="en-US" dirty="0"/>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Ann Krieger</a:t>
            </a: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ECJT wireless chairs’ motion.</a:t>
            </a:r>
          </a:p>
          <a:p>
            <a:pPr lvl="1"/>
            <a:endParaRPr lang="en-US" b="0" i="0" dirty="0">
              <a:solidFill>
                <a:srgbClr val="000000"/>
              </a:solidFill>
              <a:effectLst/>
              <a:latin typeface="Times New Roman" panose="02020603050405020304" pitchFamily="18" charset="0"/>
            </a:endParaRP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Consent</a:t>
            </a:r>
            <a:endParaRPr lang="en-US" dirty="0"/>
          </a:p>
        </p:txBody>
      </p:sp>
      <p:sp>
        <p:nvSpPr>
          <p:cNvPr id="4" name="Date Placeholder 3">
            <a:extLst>
              <a:ext uri="{FF2B5EF4-FFF2-40B4-BE49-F238E27FC236}">
                <a16:creationId xmlns:a16="http://schemas.microsoft.com/office/drawing/2014/main" id="{B06736AB-4EB3-D754-FF1D-5A11FB6F4C35}"/>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March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6AD8EDBD-EBA7-AA9C-F14A-985F1A4D5BC7}"/>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6" name="Slide Number Placeholder 5">
            <a:extLst>
              <a:ext uri="{FF2B5EF4-FFF2-40B4-BE49-F238E27FC236}">
                <a16:creationId xmlns:a16="http://schemas.microsoft.com/office/drawing/2014/main" id="{B099F8A8-0D68-727F-5C16-A46F9ED0B347}"/>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25</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27442086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8B2FE-3B29-F1B8-9987-36DAB036C906}"/>
              </a:ext>
            </a:extLst>
          </p:cNvPr>
          <p:cNvSpPr>
            <a:spLocks noGrp="1"/>
          </p:cNvSpPr>
          <p:nvPr>
            <p:ph type="title"/>
          </p:nvPr>
        </p:nvSpPr>
        <p:spPr>
          <a:xfrm>
            <a:off x="914401" y="685801"/>
            <a:ext cx="10361084" cy="1447799"/>
          </a:xfrm>
        </p:spPr>
        <p:txBody>
          <a:bodyPr/>
          <a:lstStyle/>
          <a:p>
            <a:r>
              <a:rPr lang="en-US" sz="2800" dirty="0"/>
              <a:t>2. Motion to approve Location for 2027 September – </a:t>
            </a:r>
            <a:br>
              <a:rPr lang="en-US" sz="2800" dirty="0"/>
            </a:br>
            <a:r>
              <a:rPr lang="en-US" sz="2800" dirty="0"/>
              <a:t>Grand Hyatt Atlanta, Buckhead, GA</a:t>
            </a:r>
            <a:br>
              <a:rPr lang="en-US" sz="2800" dirty="0"/>
            </a:br>
            <a:r>
              <a:rPr lang="en-US" sz="2800" dirty="0"/>
              <a:t>2023-12-13</a:t>
            </a:r>
          </a:p>
        </p:txBody>
      </p:sp>
      <p:sp>
        <p:nvSpPr>
          <p:cNvPr id="3" name="Content Placeholder 2">
            <a:extLst>
              <a:ext uri="{FF2B5EF4-FFF2-40B4-BE49-F238E27FC236}">
                <a16:creationId xmlns:a16="http://schemas.microsoft.com/office/drawing/2014/main" id="{C7F2207E-513B-7DDE-FD41-AD596FF6E1AA}"/>
              </a:ext>
            </a:extLst>
          </p:cNvPr>
          <p:cNvSpPr>
            <a:spLocks noGrp="1"/>
          </p:cNvSpPr>
          <p:nvPr>
            <p:ph idx="1"/>
          </p:nvPr>
        </p:nvSpPr>
        <p:spPr>
          <a:xfrm>
            <a:off x="914401" y="2362200"/>
            <a:ext cx="10361084" cy="3732214"/>
          </a:xfrm>
        </p:spPr>
        <p:txBody>
          <a:bodyPr/>
          <a:lstStyle/>
          <a:p>
            <a:r>
              <a:rPr lang="en-US" b="0" dirty="0"/>
              <a:t>Motion: Approve the location of the 2027 September IEEE 802W Interim to be held at the Grand Hyatt Atlanta, Buckhead, GA.</a:t>
            </a:r>
          </a:p>
          <a:p>
            <a:endParaRPr lang="en-US" dirty="0"/>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Clint Powell</a:t>
            </a: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ECJT wireless chairs’ motion.</a:t>
            </a:r>
          </a:p>
          <a:p>
            <a:pPr lvl="1"/>
            <a:endParaRPr lang="en-US" b="0" i="0" dirty="0">
              <a:solidFill>
                <a:srgbClr val="000000"/>
              </a:solidFill>
              <a:effectLst/>
              <a:latin typeface="Times New Roman" panose="02020603050405020304" pitchFamily="18" charset="0"/>
            </a:endParaRP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Consent</a:t>
            </a:r>
            <a:endParaRPr lang="en-US" dirty="0"/>
          </a:p>
        </p:txBody>
      </p:sp>
      <p:sp>
        <p:nvSpPr>
          <p:cNvPr id="4" name="Date Placeholder 3">
            <a:extLst>
              <a:ext uri="{FF2B5EF4-FFF2-40B4-BE49-F238E27FC236}">
                <a16:creationId xmlns:a16="http://schemas.microsoft.com/office/drawing/2014/main" id="{B06736AB-4EB3-D754-FF1D-5A11FB6F4C35}"/>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March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6AD8EDBD-EBA7-AA9C-F14A-985F1A4D5BC7}"/>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6" name="Slide Number Placeholder 5">
            <a:extLst>
              <a:ext uri="{FF2B5EF4-FFF2-40B4-BE49-F238E27FC236}">
                <a16:creationId xmlns:a16="http://schemas.microsoft.com/office/drawing/2014/main" id="{B099F8A8-0D68-727F-5C16-A46F9ED0B347}"/>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26</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868250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E8AA7-0EA0-59D5-23F3-FF23693C62AB}"/>
              </a:ext>
            </a:extLst>
          </p:cNvPr>
          <p:cNvSpPr>
            <a:spLocks noGrp="1"/>
          </p:cNvSpPr>
          <p:nvPr>
            <p:ph type="title"/>
          </p:nvPr>
        </p:nvSpPr>
        <p:spPr/>
        <p:txBody>
          <a:bodyPr/>
          <a:lstStyle/>
          <a:p>
            <a:r>
              <a:rPr lang="en-US" sz="2800" dirty="0"/>
              <a:t>1. Motion to approve 2024 802W Interim Registration Fees </a:t>
            </a:r>
            <a:br>
              <a:rPr lang="en-US" sz="2800" dirty="0"/>
            </a:br>
            <a:r>
              <a:rPr lang="en-US" sz="2800" dirty="0"/>
              <a:t>2023-09-10</a:t>
            </a:r>
          </a:p>
        </p:txBody>
      </p:sp>
      <p:sp>
        <p:nvSpPr>
          <p:cNvPr id="3" name="Content Placeholder 2">
            <a:extLst>
              <a:ext uri="{FF2B5EF4-FFF2-40B4-BE49-F238E27FC236}">
                <a16:creationId xmlns:a16="http://schemas.microsoft.com/office/drawing/2014/main" id="{E7DD916C-322A-8467-C3F3-3ADDC90E92CE}"/>
              </a:ext>
            </a:extLst>
          </p:cNvPr>
          <p:cNvSpPr>
            <a:spLocks noGrp="1"/>
          </p:cNvSpPr>
          <p:nvPr>
            <p:ph idx="1"/>
          </p:nvPr>
        </p:nvSpPr>
        <p:spPr/>
        <p:txBody>
          <a:bodyPr/>
          <a:lstStyle/>
          <a:p>
            <a:pPr indent="0">
              <a:spcBef>
                <a:spcPts val="0"/>
              </a:spcBef>
            </a:pPr>
            <a:r>
              <a:rPr lang="en-US" sz="2000" b="0" dirty="0"/>
              <a:t>Move to approve Session fees for the </a:t>
            </a:r>
            <a:r>
              <a:rPr lang="en-US" sz="2000" dirty="0"/>
              <a:t>2024 802 Wireless Mixed-mode Interims</a:t>
            </a:r>
            <a:r>
              <a:rPr lang="en-US" sz="2000" b="0" dirty="0"/>
              <a:t>: </a:t>
            </a:r>
          </a:p>
          <a:p>
            <a:pPr indent="0">
              <a:spcBef>
                <a:spcPts val="0"/>
              </a:spcBef>
            </a:pPr>
            <a:r>
              <a:rPr lang="en-US" sz="2000" b="0" dirty="0"/>
              <a:t>	January at the Hilton Panama, Panama City, Panama; </a:t>
            </a:r>
          </a:p>
          <a:p>
            <a:pPr indent="0">
              <a:spcBef>
                <a:spcPts val="0"/>
              </a:spcBef>
            </a:pPr>
            <a:r>
              <a:rPr lang="en-US" sz="2000" b="0" dirty="0"/>
              <a:t>	May at the Marriot Warsaw, Warsaw, Poland, and </a:t>
            </a:r>
          </a:p>
          <a:p>
            <a:pPr indent="0">
              <a:spcBef>
                <a:spcPts val="0"/>
              </a:spcBef>
            </a:pPr>
            <a:r>
              <a:rPr lang="en-US" sz="2000" b="0" dirty="0"/>
              <a:t>	September at the Hilton Waikoloa, Waikoloa, HI, USA </a:t>
            </a:r>
          </a:p>
          <a:p>
            <a:pPr indent="0">
              <a:spcBef>
                <a:spcPts val="0"/>
              </a:spcBef>
            </a:pPr>
            <a:r>
              <a:rPr lang="en-US" sz="2000" b="0" dirty="0"/>
              <a:t>	at $600/$800/$1000 for any in-person or virtual attendee </a:t>
            </a:r>
          </a:p>
          <a:p>
            <a:pPr indent="0">
              <a:spcBef>
                <a:spcPts val="0"/>
              </a:spcBef>
            </a:pPr>
            <a:r>
              <a:rPr lang="en-US" sz="2000" b="0" dirty="0"/>
              <a:t>	with a $300 discount for staying at least 3 nights in the session hotel.</a:t>
            </a:r>
            <a:br>
              <a:rPr lang="en-US" dirty="0"/>
            </a:br>
            <a:endParaRPr lang="en-US" dirty="0"/>
          </a:p>
          <a:p>
            <a:pPr lvl="1"/>
            <a:r>
              <a:rPr lang="en-US" dirty="0"/>
              <a:t>Moved: Ben Rolfe</a:t>
            </a:r>
          </a:p>
          <a:p>
            <a:pPr lvl="1"/>
            <a:r>
              <a:rPr lang="en-US" dirty="0"/>
              <a:t>2</a:t>
            </a:r>
            <a:r>
              <a:rPr lang="en-US" baseline="30000" dirty="0"/>
              <a:t>nd</a:t>
            </a:r>
            <a:r>
              <a:rPr lang="en-US" dirty="0"/>
              <a:t>: Clint Powell</a:t>
            </a:r>
          </a:p>
          <a:p>
            <a:pPr lvl="1"/>
            <a:r>
              <a:rPr lang="en-US" dirty="0"/>
              <a:t>Results: 8-0-0 (ECJT voters)</a:t>
            </a:r>
          </a:p>
          <a:p>
            <a:endParaRPr lang="en-US" dirty="0"/>
          </a:p>
        </p:txBody>
      </p:sp>
      <p:sp>
        <p:nvSpPr>
          <p:cNvPr id="4" name="Date Placeholder 3">
            <a:extLst>
              <a:ext uri="{FF2B5EF4-FFF2-40B4-BE49-F238E27FC236}">
                <a16:creationId xmlns:a16="http://schemas.microsoft.com/office/drawing/2014/main" id="{74B5B993-B3D9-6B54-6E74-F51BB93117EE}"/>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March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12CC1DE8-770C-0FF0-2931-7CEC4DFC1139}"/>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6" name="Slide Number Placeholder 5">
            <a:extLst>
              <a:ext uri="{FF2B5EF4-FFF2-40B4-BE49-F238E27FC236}">
                <a16:creationId xmlns:a16="http://schemas.microsoft.com/office/drawing/2014/main" id="{304AFA86-9C74-05F7-DC3D-3B5CAEC4187B}"/>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27</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9871557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BAE85-AF28-D3EF-885E-E140C8BEB067}"/>
              </a:ext>
            </a:extLst>
          </p:cNvPr>
          <p:cNvSpPr>
            <a:spLocks noGrp="1"/>
          </p:cNvSpPr>
          <p:nvPr>
            <p:ph type="title"/>
          </p:nvPr>
        </p:nvSpPr>
        <p:spPr/>
        <p:txBody>
          <a:bodyPr/>
          <a:lstStyle/>
          <a:p>
            <a:r>
              <a:rPr lang="en-US" sz="2800" dirty="0"/>
              <a:t>2. Motion to approve Site Visit for Kobe, Japan </a:t>
            </a:r>
            <a:br>
              <a:rPr lang="en-US" sz="2800" dirty="0"/>
            </a:br>
            <a:r>
              <a:rPr lang="en-US" sz="2800" dirty="0"/>
              <a:t>2023-09-10</a:t>
            </a:r>
          </a:p>
        </p:txBody>
      </p:sp>
      <p:sp>
        <p:nvSpPr>
          <p:cNvPr id="3" name="Content Placeholder 2">
            <a:extLst>
              <a:ext uri="{FF2B5EF4-FFF2-40B4-BE49-F238E27FC236}">
                <a16:creationId xmlns:a16="http://schemas.microsoft.com/office/drawing/2014/main" id="{036328C2-D3C2-B166-3939-14677B19CFF5}"/>
              </a:ext>
            </a:extLst>
          </p:cNvPr>
          <p:cNvSpPr>
            <a:spLocks noGrp="1"/>
          </p:cNvSpPr>
          <p:nvPr>
            <p:ph idx="1"/>
          </p:nvPr>
        </p:nvSpPr>
        <p:spPr>
          <a:xfrm>
            <a:off x="960392" y="1981200"/>
            <a:ext cx="10361084" cy="4113213"/>
          </a:xfrm>
        </p:spPr>
        <p:txBody>
          <a:bodyPr/>
          <a:lstStyle/>
          <a:p>
            <a:pPr marL="0" indent="0">
              <a:spcBef>
                <a:spcPts val="0"/>
              </a:spcBef>
            </a:pPr>
            <a:r>
              <a:rPr lang="en-US" b="0" dirty="0"/>
              <a:t>Move to authorize the 802W Venue Manager, Jon Rosdahl, to go on a site visit with </a:t>
            </a:r>
            <a:r>
              <a:rPr lang="en-US" b="0" dirty="0" err="1"/>
              <a:t>Linespeed</a:t>
            </a:r>
            <a:r>
              <a:rPr lang="en-US" b="0" dirty="0"/>
              <a:t> and Mtg Events with the purpose to prepare for 2025 January IEEE 802 Wireless Mixed-mode Interim in Kobe, Japan.</a:t>
            </a:r>
            <a:br>
              <a:rPr lang="en-US" b="0" dirty="0"/>
            </a:br>
            <a:r>
              <a:rPr lang="en-US" b="0" dirty="0"/>
              <a:t>Expenses not to exceed: $10,000.</a:t>
            </a:r>
          </a:p>
          <a:p>
            <a:pPr marL="0" indent="0">
              <a:spcBef>
                <a:spcPts val="0"/>
              </a:spcBef>
            </a:pPr>
            <a:endParaRPr lang="en-US" b="0" dirty="0"/>
          </a:p>
          <a:p>
            <a:pPr marL="0" indent="0">
              <a:spcBef>
                <a:spcPts val="0"/>
              </a:spcBef>
            </a:pPr>
            <a:r>
              <a:rPr lang="en-US" b="0" dirty="0"/>
              <a:t>Moved: Ben Rolfe</a:t>
            </a:r>
          </a:p>
          <a:p>
            <a:pPr marL="0" indent="0">
              <a:spcBef>
                <a:spcPts val="0"/>
              </a:spcBef>
            </a:pPr>
            <a:r>
              <a:rPr lang="en-US" b="0" dirty="0"/>
              <a:t>2</a:t>
            </a:r>
            <a:r>
              <a:rPr lang="en-US" b="0" baseline="30000" dirty="0"/>
              <a:t>nd</a:t>
            </a:r>
            <a:r>
              <a:rPr lang="en-US" b="0" dirty="0"/>
              <a:t>: Robert Stacey</a:t>
            </a:r>
          </a:p>
          <a:p>
            <a:pPr marL="0" indent="0">
              <a:spcBef>
                <a:spcPts val="0"/>
              </a:spcBef>
            </a:pPr>
            <a:r>
              <a:rPr lang="en-US" b="0" dirty="0"/>
              <a:t>Results: 7-0-1 (ECJT voters)</a:t>
            </a:r>
          </a:p>
          <a:p>
            <a:endParaRPr lang="en-US" dirty="0"/>
          </a:p>
        </p:txBody>
      </p:sp>
      <p:sp>
        <p:nvSpPr>
          <p:cNvPr id="4" name="Date Placeholder 3">
            <a:extLst>
              <a:ext uri="{FF2B5EF4-FFF2-40B4-BE49-F238E27FC236}">
                <a16:creationId xmlns:a16="http://schemas.microsoft.com/office/drawing/2014/main" id="{ECEA3351-5AD7-18FC-DC17-8AEC98D69003}"/>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March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C0BFEE99-7BE9-301D-7669-89497969BFFB}"/>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6" name="Slide Number Placeholder 5">
            <a:extLst>
              <a:ext uri="{FF2B5EF4-FFF2-40B4-BE49-F238E27FC236}">
                <a16:creationId xmlns:a16="http://schemas.microsoft.com/office/drawing/2014/main" id="{7244AE50-274B-40FF-424F-3B93CEA4B512}"/>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28</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650884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C77AE-25D5-3511-4960-C2B65E544C02}"/>
              </a:ext>
            </a:extLst>
          </p:cNvPr>
          <p:cNvSpPr>
            <a:spLocks noGrp="1"/>
          </p:cNvSpPr>
          <p:nvPr>
            <p:ph type="title"/>
          </p:nvPr>
        </p:nvSpPr>
        <p:spPr>
          <a:xfrm>
            <a:off x="914401" y="685801"/>
            <a:ext cx="10475384" cy="1065213"/>
          </a:xfrm>
        </p:spPr>
        <p:txBody>
          <a:bodyPr/>
          <a:lstStyle/>
          <a:p>
            <a:r>
              <a:rPr lang="en-US" sz="2800" dirty="0"/>
              <a:t>3. Motion to approve Site Visit for Warsaw, Poland </a:t>
            </a:r>
            <a:br>
              <a:rPr lang="en-US" sz="2800" dirty="0"/>
            </a:br>
            <a:r>
              <a:rPr lang="en-US" sz="2800" dirty="0"/>
              <a:t>2023-09-10</a:t>
            </a:r>
          </a:p>
        </p:txBody>
      </p:sp>
      <p:sp>
        <p:nvSpPr>
          <p:cNvPr id="3" name="Content Placeholder 2">
            <a:extLst>
              <a:ext uri="{FF2B5EF4-FFF2-40B4-BE49-F238E27FC236}">
                <a16:creationId xmlns:a16="http://schemas.microsoft.com/office/drawing/2014/main" id="{596DC766-EB82-F62A-0F5E-B30E81CB78D0}"/>
              </a:ext>
            </a:extLst>
          </p:cNvPr>
          <p:cNvSpPr>
            <a:spLocks noGrp="1"/>
          </p:cNvSpPr>
          <p:nvPr>
            <p:ph idx="1"/>
          </p:nvPr>
        </p:nvSpPr>
        <p:spPr/>
        <p:txBody>
          <a:bodyPr/>
          <a:lstStyle/>
          <a:p>
            <a:pPr marL="0" indent="0">
              <a:spcBef>
                <a:spcPts val="0"/>
              </a:spcBef>
            </a:pPr>
            <a:r>
              <a:rPr lang="en-US" b="0" dirty="0"/>
              <a:t>Move to authorize the 802W Venue Manager, Jon Rosdahl, to go on a site visit with </a:t>
            </a:r>
            <a:r>
              <a:rPr lang="en-US" b="0" dirty="0" err="1"/>
              <a:t>Linespeed</a:t>
            </a:r>
            <a:r>
              <a:rPr lang="en-US" b="0" dirty="0"/>
              <a:t> and Mtg Events with the purpose to prepare for 2024 May IEEE 802 Wireless Mixed-mode Interim in Warsaw Poland.</a:t>
            </a:r>
            <a:br>
              <a:rPr lang="en-US" b="0" dirty="0"/>
            </a:br>
            <a:r>
              <a:rPr lang="en-US" b="0" dirty="0"/>
              <a:t>Expenses not to exceed: $5,000.</a:t>
            </a:r>
          </a:p>
          <a:p>
            <a:pPr marL="0" indent="0">
              <a:spcBef>
                <a:spcPts val="0"/>
              </a:spcBef>
            </a:pPr>
            <a:endParaRPr lang="en-US" b="0" dirty="0"/>
          </a:p>
          <a:p>
            <a:pPr marL="400050" lvl="1" indent="0">
              <a:spcBef>
                <a:spcPts val="0"/>
              </a:spcBef>
            </a:pPr>
            <a:r>
              <a:rPr lang="en-US" sz="2400" b="0" dirty="0"/>
              <a:t>Moved: Ben Rolfe</a:t>
            </a:r>
          </a:p>
          <a:p>
            <a:pPr marL="400050" lvl="1" indent="0">
              <a:spcBef>
                <a:spcPts val="0"/>
              </a:spcBef>
            </a:pPr>
            <a:r>
              <a:rPr lang="en-US" sz="2400" b="0" dirty="0"/>
              <a:t>2</a:t>
            </a:r>
            <a:r>
              <a:rPr lang="en-US" sz="2400" b="0" baseline="30000" dirty="0"/>
              <a:t>nd</a:t>
            </a:r>
            <a:r>
              <a:rPr lang="en-US" sz="2400" b="0" dirty="0"/>
              <a:t>: Stephen McCann</a:t>
            </a:r>
          </a:p>
          <a:p>
            <a:pPr marL="400050" lvl="1" indent="0">
              <a:spcBef>
                <a:spcPts val="0"/>
              </a:spcBef>
            </a:pPr>
            <a:r>
              <a:rPr lang="en-US" sz="2400" b="0" dirty="0"/>
              <a:t>Results: 7-0-1 (ECJT voters)</a:t>
            </a:r>
          </a:p>
          <a:p>
            <a:endParaRPr lang="en-US" dirty="0"/>
          </a:p>
        </p:txBody>
      </p:sp>
      <p:sp>
        <p:nvSpPr>
          <p:cNvPr id="4" name="Date Placeholder 3">
            <a:extLst>
              <a:ext uri="{FF2B5EF4-FFF2-40B4-BE49-F238E27FC236}">
                <a16:creationId xmlns:a16="http://schemas.microsoft.com/office/drawing/2014/main" id="{27F14BC4-73A0-2D4F-FBF4-860835764D16}"/>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March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F764AAC6-7F4E-F8C8-A36D-6E606AAE0DD2}"/>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6" name="Slide Number Placeholder 5">
            <a:extLst>
              <a:ext uri="{FF2B5EF4-FFF2-40B4-BE49-F238E27FC236}">
                <a16:creationId xmlns:a16="http://schemas.microsoft.com/office/drawing/2014/main" id="{CEFB418A-1C12-8A51-C377-C0F76EFFD46F}"/>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29</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1138297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AEA98-531C-4653-19B6-278AA65F8202}"/>
              </a:ext>
            </a:extLst>
          </p:cNvPr>
          <p:cNvSpPr>
            <a:spLocks noGrp="1"/>
          </p:cNvSpPr>
          <p:nvPr>
            <p:ph type="title"/>
          </p:nvPr>
        </p:nvSpPr>
        <p:spPr/>
        <p:txBody>
          <a:bodyPr/>
          <a:lstStyle/>
          <a:p>
            <a:r>
              <a:rPr lang="en-US" dirty="0"/>
              <a:t>Status of IEEE 802 Plenary Contracts</a:t>
            </a:r>
          </a:p>
        </p:txBody>
      </p:sp>
      <p:sp>
        <p:nvSpPr>
          <p:cNvPr id="3" name="Content Placeholder 2">
            <a:extLst>
              <a:ext uri="{FF2B5EF4-FFF2-40B4-BE49-F238E27FC236}">
                <a16:creationId xmlns:a16="http://schemas.microsoft.com/office/drawing/2014/main" id="{489EC464-F42C-E35B-F33B-4BD828E458DF}"/>
              </a:ext>
            </a:extLst>
          </p:cNvPr>
          <p:cNvSpPr>
            <a:spLocks noGrp="1"/>
          </p:cNvSpPr>
          <p:nvPr>
            <p:ph idx="1"/>
          </p:nvPr>
        </p:nvSpPr>
        <p:spPr/>
        <p:txBody>
          <a:bodyPr/>
          <a:lstStyle/>
          <a:p>
            <a:pPr marL="0" marR="0" lvl="0" indent="0" algn="l" defTabSz="449263" rtl="0" eaLnBrk="0" fontAlgn="base" latinLnBrk="0" hangingPunct="0">
              <a:lnSpc>
                <a:spcPct val="150000"/>
              </a:lnSpc>
              <a:spcBef>
                <a:spcPct val="30000"/>
              </a:spcBef>
              <a:spcAft>
                <a:spcPct val="0"/>
              </a:spcAft>
              <a:buClr>
                <a:srgbClr val="000000"/>
              </a:buClr>
              <a:buSzPct val="100000"/>
              <a:buFont typeface="Times New Roman" pitchFamily="16" charset="0"/>
              <a:buNone/>
              <a:tabLst/>
              <a:defRPr/>
            </a:pPr>
            <a:r>
              <a:rPr lang="en-US" sz="2000" dirty="0"/>
              <a:t>2025 July - Site Visit planned for Melia Castilla Madrid – May 21-25 – Contract pending visit.</a:t>
            </a:r>
          </a:p>
          <a:p>
            <a:pPr marL="0" marR="0" lvl="0" indent="0" algn="l" defTabSz="449263" rtl="0" eaLnBrk="0" fontAlgn="base" latinLnBrk="0" hangingPunct="0">
              <a:lnSpc>
                <a:spcPct val="150000"/>
              </a:lnSpc>
              <a:spcBef>
                <a:spcPct val="30000"/>
              </a:spcBef>
              <a:spcAft>
                <a:spcPct val="0"/>
              </a:spcAft>
              <a:buClr>
                <a:srgbClr val="000000"/>
              </a:buClr>
              <a:buSzPct val="100000"/>
              <a:buFont typeface="Times New Roman" pitchFamily="16" charset="0"/>
              <a:buNone/>
              <a:tabLst/>
              <a:defRPr/>
            </a:pPr>
            <a:r>
              <a:rPr lang="en-US" sz="2000" dirty="0"/>
              <a:t>2025/2026 November – Terms and Conditions agreed to, need contract from Hotel</a:t>
            </a:r>
          </a:p>
          <a:p>
            <a:pPr>
              <a:lnSpc>
                <a:spcPct val="150000"/>
              </a:lnSpc>
            </a:pPr>
            <a:r>
              <a:rPr lang="en-US" sz="2000" dirty="0"/>
              <a:t>2026 March – Hyatt Regency Vancouver Contract has been submitted to IEEE Legal.</a:t>
            </a:r>
          </a:p>
          <a:p>
            <a:pPr>
              <a:lnSpc>
                <a:spcPct val="150000"/>
              </a:lnSpc>
            </a:pPr>
            <a:r>
              <a:rPr lang="en-US" sz="2000" dirty="0"/>
              <a:t>2027 March – Hilton Atlanta – need to get contract formalized</a:t>
            </a:r>
          </a:p>
          <a:p>
            <a:pPr>
              <a:lnSpc>
                <a:spcPct val="150000"/>
              </a:lnSpc>
            </a:pPr>
            <a:r>
              <a:rPr lang="en-US" sz="2000" dirty="0"/>
              <a:t>2027 July – </a:t>
            </a:r>
            <a:r>
              <a:rPr lang="en-US" sz="2000" dirty="0" err="1"/>
              <a:t>Gothia</a:t>
            </a:r>
            <a:r>
              <a:rPr lang="en-US" sz="2000" dirty="0"/>
              <a:t> Towers – Site Visit to be Scheduled – Contract pending site visit</a:t>
            </a:r>
          </a:p>
          <a:p>
            <a:endParaRPr lang="en-US" dirty="0"/>
          </a:p>
        </p:txBody>
      </p:sp>
      <p:sp>
        <p:nvSpPr>
          <p:cNvPr id="4" name="Date Placeholder 3">
            <a:extLst>
              <a:ext uri="{FF2B5EF4-FFF2-40B4-BE49-F238E27FC236}">
                <a16:creationId xmlns:a16="http://schemas.microsoft.com/office/drawing/2014/main" id="{D14D159F-466D-A9E0-E47C-C48FAE9C1B28}"/>
              </a:ext>
            </a:extLst>
          </p:cNvPr>
          <p:cNvSpPr>
            <a:spLocks noGrp="1"/>
          </p:cNvSpPr>
          <p:nvPr>
            <p:ph type="dt" idx="10"/>
          </p:nvPr>
        </p:nvSpPr>
        <p:spPr/>
        <p:txBody>
          <a:bodyPr/>
          <a:lstStyle/>
          <a:p>
            <a:r>
              <a:rPr lang="en-US"/>
              <a:t>March 2024</a:t>
            </a:r>
            <a:endParaRPr lang="en-GB" dirty="0"/>
          </a:p>
        </p:txBody>
      </p:sp>
      <p:sp>
        <p:nvSpPr>
          <p:cNvPr id="5" name="Footer Placeholder 4">
            <a:extLst>
              <a:ext uri="{FF2B5EF4-FFF2-40B4-BE49-F238E27FC236}">
                <a16:creationId xmlns:a16="http://schemas.microsoft.com/office/drawing/2014/main" id="{D8802DEE-FC66-17D6-CEC2-29CFD54E7F6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98685E1A-F459-5BCC-8153-500336BE105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20933396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C594C-A7F3-5995-D12B-3062ED08A64B}"/>
              </a:ext>
            </a:extLst>
          </p:cNvPr>
          <p:cNvSpPr>
            <a:spLocks noGrp="1"/>
          </p:cNvSpPr>
          <p:nvPr>
            <p:ph type="title"/>
          </p:nvPr>
        </p:nvSpPr>
        <p:spPr/>
        <p:txBody>
          <a:bodyPr/>
          <a:lstStyle/>
          <a:p>
            <a:r>
              <a:rPr lang="en-US" sz="2800" dirty="0"/>
              <a:t>Email Ballot: Motion to approve Site Visit for Panama </a:t>
            </a:r>
            <a:br>
              <a:rPr lang="en-US" sz="2800" dirty="0"/>
            </a:br>
            <a:r>
              <a:rPr lang="en-US" sz="2800" dirty="0"/>
              <a:t>2023-08-08</a:t>
            </a:r>
          </a:p>
        </p:txBody>
      </p:sp>
      <p:sp>
        <p:nvSpPr>
          <p:cNvPr id="3" name="Content Placeholder 2">
            <a:extLst>
              <a:ext uri="{FF2B5EF4-FFF2-40B4-BE49-F238E27FC236}">
                <a16:creationId xmlns:a16="http://schemas.microsoft.com/office/drawing/2014/main" id="{1C1992CC-8F2E-C851-72BA-8276E87ABF14}"/>
              </a:ext>
            </a:extLst>
          </p:cNvPr>
          <p:cNvSpPr>
            <a:spLocks noGrp="1"/>
          </p:cNvSpPr>
          <p:nvPr>
            <p:ph idx="1"/>
          </p:nvPr>
        </p:nvSpPr>
        <p:spPr/>
        <p:txBody>
          <a:bodyPr/>
          <a:lstStyle/>
          <a:p>
            <a:r>
              <a:rPr lang="en-US" b="0" dirty="0">
                <a:effectLst/>
                <a:latin typeface="tahoma" panose="020B0604030504040204" pitchFamily="34" charset="0"/>
              </a:rPr>
              <a:t>Ballot opens 2023-08-08  and closes either 2023-08-18 or when sufficient votes have been received to know the outcome:</a:t>
            </a:r>
          </a:p>
          <a:p>
            <a:r>
              <a:rPr lang="en-US" b="0" dirty="0">
                <a:effectLst/>
                <a:latin typeface="tahoma" panose="020B0604030504040204" pitchFamily="34" charset="0"/>
              </a:rPr>
              <a:t>Move to authorize the 802W Venue Manager, Jon Rosdahl, to go on a site visit with Mtg Events with the purpose to prepare for 2024 January IEEE 802 Wireless Mixed-mode Interim.</a:t>
            </a:r>
            <a:br>
              <a:rPr lang="en-US" b="0" dirty="0">
                <a:effectLst/>
                <a:latin typeface="tahoma" panose="020B0604030504040204" pitchFamily="34" charset="0"/>
              </a:rPr>
            </a:br>
            <a:r>
              <a:rPr lang="en-US" b="0" dirty="0">
                <a:effectLst/>
                <a:latin typeface="tahoma" panose="020B0604030504040204" pitchFamily="34" charset="0"/>
              </a:rPr>
              <a:t>Expenses not to exceed: $3,000</a:t>
            </a:r>
          </a:p>
          <a:p>
            <a:r>
              <a:rPr lang="en-US" b="0" dirty="0">
                <a:effectLst/>
                <a:latin typeface="tahoma" panose="020B0604030504040204" pitchFamily="34" charset="0"/>
              </a:rPr>
              <a:t>Moved: Jon Rosdahl</a:t>
            </a:r>
          </a:p>
          <a:p>
            <a:r>
              <a:rPr lang="en-US" b="0" dirty="0">
                <a:effectLst/>
                <a:latin typeface="tahoma" panose="020B0604030504040204" pitchFamily="34" charset="0"/>
              </a:rPr>
              <a:t>2nd: Ben Rolfe</a:t>
            </a:r>
          </a:p>
          <a:p>
            <a:r>
              <a:rPr lang="en-US" dirty="0"/>
              <a:t>Results: 6-0-0 (ECJT – 6/8 responded)</a:t>
            </a:r>
          </a:p>
        </p:txBody>
      </p:sp>
      <p:sp>
        <p:nvSpPr>
          <p:cNvPr id="4" name="Date Placeholder 3">
            <a:extLst>
              <a:ext uri="{FF2B5EF4-FFF2-40B4-BE49-F238E27FC236}">
                <a16:creationId xmlns:a16="http://schemas.microsoft.com/office/drawing/2014/main" id="{DEAB7D36-AB47-E15A-14FE-B8118EF9F9AE}"/>
              </a:ext>
            </a:extLst>
          </p:cNvPr>
          <p:cNvSpPr>
            <a:spLocks noGrp="1"/>
          </p:cNvSpPr>
          <p:nvPr>
            <p:ph type="dt" idx="10"/>
          </p:nvPr>
        </p:nvSpPr>
        <p:spPr/>
        <p:txBody>
          <a:bodyPr/>
          <a:lstStyle/>
          <a:p>
            <a:r>
              <a:rPr lang="en-US"/>
              <a:t>March 2024</a:t>
            </a:r>
            <a:endParaRPr lang="en-GB" dirty="0"/>
          </a:p>
        </p:txBody>
      </p:sp>
      <p:sp>
        <p:nvSpPr>
          <p:cNvPr id="5" name="Footer Placeholder 4">
            <a:extLst>
              <a:ext uri="{FF2B5EF4-FFF2-40B4-BE49-F238E27FC236}">
                <a16:creationId xmlns:a16="http://schemas.microsoft.com/office/drawing/2014/main" id="{D0E5DC6C-B508-EF92-6C4E-ACBA8C1F45B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22E6A73-F2F1-363A-DE97-B4061BA6ACC9}"/>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36176706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5182C-0343-E5A2-2010-9CFFF596602F}"/>
              </a:ext>
            </a:extLst>
          </p:cNvPr>
          <p:cNvSpPr>
            <a:spLocks noGrp="1"/>
          </p:cNvSpPr>
          <p:nvPr>
            <p:ph type="title"/>
          </p:nvPr>
        </p:nvSpPr>
        <p:spPr/>
        <p:txBody>
          <a:bodyPr/>
          <a:lstStyle/>
          <a:p>
            <a:r>
              <a:rPr lang="en-US" sz="2800" dirty="0"/>
              <a:t>1. Motion to set Interim Session Type for 2024</a:t>
            </a:r>
            <a:br>
              <a:rPr lang="en-US" sz="2800" dirty="0"/>
            </a:br>
            <a:r>
              <a:rPr lang="en-US" sz="2800" dirty="0"/>
              <a:t>2023-07-09</a:t>
            </a:r>
          </a:p>
        </p:txBody>
      </p:sp>
      <p:sp>
        <p:nvSpPr>
          <p:cNvPr id="3" name="Content Placeholder 2">
            <a:extLst>
              <a:ext uri="{FF2B5EF4-FFF2-40B4-BE49-F238E27FC236}">
                <a16:creationId xmlns:a16="http://schemas.microsoft.com/office/drawing/2014/main" id="{D84C08BB-E0B8-7E64-7D36-988882E2E1D0}"/>
              </a:ext>
            </a:extLst>
          </p:cNvPr>
          <p:cNvSpPr>
            <a:spLocks noGrp="1"/>
          </p:cNvSpPr>
          <p:nvPr>
            <p:ph idx="1"/>
          </p:nvPr>
        </p:nvSpPr>
        <p:spPr/>
        <p:txBody>
          <a:bodyPr/>
          <a:lstStyle/>
          <a:p>
            <a:r>
              <a:rPr lang="en-US" dirty="0"/>
              <a:t>Motion: Hold the 2024 Wireless Interim sessions in mixed mode (in-person</a:t>
            </a:r>
          </a:p>
          <a:p>
            <a:r>
              <a:rPr lang="en-US" dirty="0"/>
              <a:t>and electronic)</a:t>
            </a:r>
          </a:p>
          <a:p>
            <a:endParaRPr lang="en-US" dirty="0"/>
          </a:p>
          <a:p>
            <a:pPr lvl="1"/>
            <a:r>
              <a:rPr lang="en-US" dirty="0"/>
              <a:t>o Moved: Tuncer Baykas, 2</a:t>
            </a:r>
            <a:r>
              <a:rPr lang="en-US" baseline="30000" dirty="0"/>
              <a:t>nd</a:t>
            </a:r>
            <a:r>
              <a:rPr lang="en-US" dirty="0"/>
              <a:t>: Ann Krieger</a:t>
            </a:r>
          </a:p>
          <a:p>
            <a:pPr lvl="1"/>
            <a:r>
              <a:rPr lang="en-US" dirty="0"/>
              <a:t>o No objection to approving by unanimous consent</a:t>
            </a:r>
          </a:p>
          <a:p>
            <a:pPr lvl="1"/>
            <a:r>
              <a:rPr lang="en-US" dirty="0"/>
              <a:t>o [Voters - WC standing committees (WG and TAGs chairs, vice-chairs and</a:t>
            </a:r>
          </a:p>
          <a:p>
            <a:pPr lvl="1"/>
            <a:r>
              <a:rPr lang="en-US" dirty="0"/>
              <a:t>secretaries)] [13 present]</a:t>
            </a:r>
          </a:p>
        </p:txBody>
      </p:sp>
      <p:sp>
        <p:nvSpPr>
          <p:cNvPr id="4" name="Date Placeholder 3">
            <a:extLst>
              <a:ext uri="{FF2B5EF4-FFF2-40B4-BE49-F238E27FC236}">
                <a16:creationId xmlns:a16="http://schemas.microsoft.com/office/drawing/2014/main" id="{CEA365D8-B71D-92A8-B5E1-394D024AB8E0}"/>
              </a:ext>
            </a:extLst>
          </p:cNvPr>
          <p:cNvSpPr>
            <a:spLocks noGrp="1"/>
          </p:cNvSpPr>
          <p:nvPr>
            <p:ph type="dt" idx="10"/>
          </p:nvPr>
        </p:nvSpPr>
        <p:spPr/>
        <p:txBody>
          <a:bodyPr/>
          <a:lstStyle/>
          <a:p>
            <a:r>
              <a:rPr lang="en-US"/>
              <a:t>March 2024</a:t>
            </a:r>
            <a:endParaRPr lang="en-GB" dirty="0"/>
          </a:p>
        </p:txBody>
      </p:sp>
      <p:sp>
        <p:nvSpPr>
          <p:cNvPr id="5" name="Footer Placeholder 4">
            <a:extLst>
              <a:ext uri="{FF2B5EF4-FFF2-40B4-BE49-F238E27FC236}">
                <a16:creationId xmlns:a16="http://schemas.microsoft.com/office/drawing/2014/main" id="{332496D3-4F60-C6A4-3C66-7548C9B2F89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B2FFD10-8000-092E-BAC6-8E0C9F54FE9B}"/>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Tree>
    <p:extLst>
      <p:ext uri="{BB962C8B-B14F-4D97-AF65-F5344CB8AC3E}">
        <p14:creationId xmlns:p14="http://schemas.microsoft.com/office/powerpoint/2010/main" val="11245313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6499D-E389-EB74-0806-E73E1FFA85B6}"/>
              </a:ext>
            </a:extLst>
          </p:cNvPr>
          <p:cNvSpPr>
            <a:spLocks noGrp="1"/>
          </p:cNvSpPr>
          <p:nvPr>
            <p:ph type="title"/>
          </p:nvPr>
        </p:nvSpPr>
        <p:spPr/>
        <p:txBody>
          <a:bodyPr/>
          <a:lstStyle/>
          <a:p>
            <a:r>
              <a:rPr lang="en-US" dirty="0"/>
              <a:t>1. Motion to approve Location for Jan 2025 – Kobe, Japan</a:t>
            </a:r>
            <a:br>
              <a:rPr lang="en-US" dirty="0"/>
            </a:br>
            <a:r>
              <a:rPr lang="en-US" dirty="0"/>
              <a:t>2023-05-14</a:t>
            </a:r>
          </a:p>
        </p:txBody>
      </p:sp>
      <p:sp>
        <p:nvSpPr>
          <p:cNvPr id="3" name="Content Placeholder 2">
            <a:extLst>
              <a:ext uri="{FF2B5EF4-FFF2-40B4-BE49-F238E27FC236}">
                <a16:creationId xmlns:a16="http://schemas.microsoft.com/office/drawing/2014/main" id="{4C039166-BB1D-C51D-18E8-5BAB73BA0C5F}"/>
              </a:ext>
            </a:extLst>
          </p:cNvPr>
          <p:cNvSpPr>
            <a:spLocks noGrp="1"/>
          </p:cNvSpPr>
          <p:nvPr>
            <p:ph idx="1"/>
          </p:nvPr>
        </p:nvSpPr>
        <p:spPr/>
        <p:txBody>
          <a:bodyPr/>
          <a:lstStyle/>
          <a:p>
            <a:pPr lvl="1"/>
            <a:r>
              <a:rPr lang="en-US" i="0" dirty="0">
                <a:solidFill>
                  <a:srgbClr val="000000"/>
                </a:solidFill>
                <a:effectLst/>
                <a:latin typeface="Times New Roman" panose="02020603050405020304" pitchFamily="18" charset="0"/>
              </a:rPr>
              <a:t>Approve holding the January 19-24, 2025, Wireless Interim session in Kobe, Japan</a:t>
            </a:r>
            <a:r>
              <a:rPr lang="en-US" b="0" i="0" dirty="0">
                <a:solidFill>
                  <a:srgbClr val="000000"/>
                </a:solidFill>
                <a:effectLst/>
                <a:latin typeface="Times New Roman" panose="02020603050405020304" pitchFamily="18" charset="0"/>
              </a:rPr>
              <a:t>.</a:t>
            </a: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Stephen McCann</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wireless chairs’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Approve by unanimous consent. (Voter's present = 11)</a:t>
            </a:r>
          </a:p>
          <a:p>
            <a:endParaRPr lang="en-US" dirty="0"/>
          </a:p>
        </p:txBody>
      </p:sp>
      <p:sp>
        <p:nvSpPr>
          <p:cNvPr id="4" name="Date Placeholder 3">
            <a:extLst>
              <a:ext uri="{FF2B5EF4-FFF2-40B4-BE49-F238E27FC236}">
                <a16:creationId xmlns:a16="http://schemas.microsoft.com/office/drawing/2014/main" id="{BE5A44DA-ACB8-7DA2-0049-14829595F84D}"/>
              </a:ext>
            </a:extLst>
          </p:cNvPr>
          <p:cNvSpPr>
            <a:spLocks noGrp="1"/>
          </p:cNvSpPr>
          <p:nvPr>
            <p:ph type="dt" idx="10"/>
          </p:nvPr>
        </p:nvSpPr>
        <p:spPr/>
        <p:txBody>
          <a:bodyPr/>
          <a:lstStyle/>
          <a:p>
            <a:r>
              <a:rPr lang="en-US"/>
              <a:t>March 2024</a:t>
            </a:r>
            <a:endParaRPr lang="en-GB" dirty="0"/>
          </a:p>
        </p:txBody>
      </p:sp>
      <p:sp>
        <p:nvSpPr>
          <p:cNvPr id="5" name="Footer Placeholder 4">
            <a:extLst>
              <a:ext uri="{FF2B5EF4-FFF2-40B4-BE49-F238E27FC236}">
                <a16:creationId xmlns:a16="http://schemas.microsoft.com/office/drawing/2014/main" id="{0DB5A932-8D65-42A3-179D-931970BF5F8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4B9DD90-A53E-4FA2-79F0-E0499CFFF477}"/>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7" name="TextBox 6">
            <a:extLst>
              <a:ext uri="{FF2B5EF4-FFF2-40B4-BE49-F238E27FC236}">
                <a16:creationId xmlns:a16="http://schemas.microsoft.com/office/drawing/2014/main" id="{C2DE973F-DEFA-13F4-F7B5-4EFDB2DB0075}"/>
              </a:ext>
            </a:extLst>
          </p:cNvPr>
          <p:cNvSpPr txBox="1"/>
          <p:nvPr/>
        </p:nvSpPr>
        <p:spPr>
          <a:xfrm rot="20093332">
            <a:off x="1586009" y="3114175"/>
            <a:ext cx="9119465" cy="830997"/>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a:solidFill>
                  <a:srgbClr val="FF0000"/>
                </a:solidFill>
              </a:rPr>
              <a:t>The Dates for Kobe Have to be January 12-17, 2025</a:t>
            </a:r>
          </a:p>
          <a:p>
            <a:r>
              <a:rPr lang="en-US">
                <a:solidFill>
                  <a:srgbClr val="FF0000"/>
                </a:solidFill>
              </a:rPr>
              <a:t> (update as of  January 19, 2024)</a:t>
            </a:r>
            <a:endParaRPr lang="en-US" dirty="0">
              <a:solidFill>
                <a:srgbClr val="FF0000"/>
              </a:solidFill>
            </a:endParaRPr>
          </a:p>
        </p:txBody>
      </p:sp>
    </p:spTree>
    <p:extLst>
      <p:ext uri="{BB962C8B-B14F-4D97-AF65-F5344CB8AC3E}">
        <p14:creationId xmlns:p14="http://schemas.microsoft.com/office/powerpoint/2010/main" val="24205744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88EC4-F522-8CFB-0E8C-418F0DA1546B}"/>
              </a:ext>
            </a:extLst>
          </p:cNvPr>
          <p:cNvSpPr>
            <a:spLocks noGrp="1"/>
          </p:cNvSpPr>
          <p:nvPr>
            <p:ph type="title"/>
          </p:nvPr>
        </p:nvSpPr>
        <p:spPr>
          <a:xfrm>
            <a:off x="914401" y="685801"/>
            <a:ext cx="10361084" cy="533399"/>
          </a:xfrm>
        </p:spPr>
        <p:txBody>
          <a:bodyPr/>
          <a:lstStyle/>
          <a:p>
            <a:r>
              <a:rPr lang="en-US" altLang="en-US" dirty="0"/>
              <a:t>Future 802 Plenary Venue Contract Status</a:t>
            </a:r>
            <a:endParaRPr lang="en-US" dirty="0"/>
          </a:p>
        </p:txBody>
      </p:sp>
      <p:sp>
        <p:nvSpPr>
          <p:cNvPr id="7" name="Content Placeholder 2">
            <a:extLst>
              <a:ext uri="{FF2B5EF4-FFF2-40B4-BE49-F238E27FC236}">
                <a16:creationId xmlns:a16="http://schemas.microsoft.com/office/drawing/2014/main" id="{17FDD5D3-927B-D528-7C38-1CBD10F55698}"/>
              </a:ext>
            </a:extLst>
          </p:cNvPr>
          <p:cNvSpPr>
            <a:spLocks noGrp="1"/>
          </p:cNvSpPr>
          <p:nvPr>
            <p:ph idx="1"/>
          </p:nvPr>
        </p:nvSpPr>
        <p:spPr>
          <a:xfrm>
            <a:off x="914400" y="1298576"/>
            <a:ext cx="10667999" cy="5102224"/>
          </a:xfrm>
        </p:spPr>
        <p:txBody>
          <a:bodyPr/>
          <a:lstStyle/>
          <a:p>
            <a:pPr>
              <a:buFont typeface="Wingdings" panose="05000000000000000000" pitchFamily="2" charset="2"/>
              <a:buChar char="q"/>
            </a:pPr>
            <a:r>
              <a:rPr lang="en-US" sz="1900" b="0" dirty="0">
                <a:highlight>
                  <a:srgbClr val="33CCFF"/>
                </a:highlight>
              </a:rPr>
              <a:t>2024 March 10-15 – Hyatt Regency Denver at Colorado Convention Center, Denver, CO, (March 2021)</a:t>
            </a:r>
          </a:p>
          <a:p>
            <a:pPr>
              <a:buFont typeface="Wingdings" panose="05000000000000000000" pitchFamily="2" charset="2"/>
              <a:buChar char="q"/>
            </a:pPr>
            <a:r>
              <a:rPr lang="en-US" sz="1900" b="0" dirty="0">
                <a:highlight>
                  <a:srgbClr val="33CCFF"/>
                </a:highlight>
              </a:rPr>
              <a:t>2024 July 14-19 – Sheraton Le Centre Montreal, Montreal, Quebec, Canada (July 2020)</a:t>
            </a:r>
          </a:p>
          <a:p>
            <a:pPr>
              <a:buFont typeface="Wingdings" panose="05000000000000000000" pitchFamily="2" charset="2"/>
              <a:buChar char="q"/>
            </a:pPr>
            <a:r>
              <a:rPr lang="en-US" sz="1900" b="0" dirty="0">
                <a:highlight>
                  <a:srgbClr val="33CCFF"/>
                </a:highlight>
              </a:rPr>
              <a:t>2024 November 10-15 –Hyatt Regency Vancouver, Vancouver, Canada (Nov 2021)</a:t>
            </a:r>
          </a:p>
          <a:p>
            <a:pPr>
              <a:buFont typeface="Wingdings" panose="05000000000000000000" pitchFamily="2" charset="2"/>
              <a:buChar char="q"/>
            </a:pPr>
            <a:r>
              <a:rPr lang="en-US" sz="1900" b="0" dirty="0">
                <a:highlight>
                  <a:srgbClr val="33CCFF"/>
                </a:highlight>
              </a:rPr>
              <a:t>2025 March 9-14 –Hilton Atlanta, Atlanta, GA, United States (2 of 2 – March 2020).</a:t>
            </a:r>
          </a:p>
          <a:p>
            <a:pPr>
              <a:buFont typeface="Wingdings" panose="05000000000000000000" pitchFamily="2" charset="2"/>
              <a:buChar char="v"/>
            </a:pPr>
            <a:r>
              <a:rPr lang="en-US" sz="1900" b="0" dirty="0">
                <a:highlight>
                  <a:srgbClr val="FFFF00"/>
                </a:highlight>
              </a:rPr>
              <a:t>2025 July 27-August 1 –Melia Castilla Madrid, Madrid, Spain (Changing Week to July 27)</a:t>
            </a:r>
          </a:p>
          <a:p>
            <a:pPr>
              <a:buFont typeface="Wingdings" panose="05000000000000000000" pitchFamily="2" charset="2"/>
              <a:buChar char="v"/>
            </a:pPr>
            <a:r>
              <a:rPr lang="en-US" sz="1900" b="0" dirty="0">
                <a:highlight>
                  <a:srgbClr val="00FF00"/>
                </a:highlight>
              </a:rPr>
              <a:t>2025 November 9-14 – Marriott Marquis Queen’s Park, Bangkok, Thailand</a:t>
            </a:r>
          </a:p>
          <a:p>
            <a:pPr>
              <a:buFont typeface="Wingdings" panose="05000000000000000000" pitchFamily="2" charset="2"/>
              <a:buChar char="v"/>
            </a:pPr>
            <a:r>
              <a:rPr lang="en-US" sz="1900" b="0" dirty="0">
                <a:highlight>
                  <a:srgbClr val="00FF00"/>
                </a:highlight>
              </a:rPr>
              <a:t>2026 March 8-13 - Hyatt Regency Vancouver, Vancouver, Canada (Change from Chicago)</a:t>
            </a:r>
          </a:p>
          <a:p>
            <a:pPr>
              <a:buFont typeface="Wingdings" panose="05000000000000000000" pitchFamily="2" charset="2"/>
              <a:buChar char="q"/>
            </a:pPr>
            <a:r>
              <a:rPr lang="en-US" sz="1900" b="0" dirty="0">
                <a:highlight>
                  <a:srgbClr val="33CCFF"/>
                </a:highlight>
              </a:rPr>
              <a:t>2026 July 12-17 – Le Centre Sheraton Montreal, Montreal (July 2022 attrition offset)</a:t>
            </a:r>
          </a:p>
          <a:p>
            <a:pPr>
              <a:buFont typeface="Wingdings" panose="05000000000000000000" pitchFamily="2" charset="2"/>
              <a:buChar char="v"/>
            </a:pPr>
            <a:r>
              <a:rPr lang="en-US" sz="1900" b="0" dirty="0">
                <a:highlight>
                  <a:srgbClr val="00FF00"/>
                </a:highlight>
              </a:rPr>
              <a:t>2026 November 8-13 -  </a:t>
            </a:r>
            <a:r>
              <a:rPr lang="en-US" sz="1900" b="0" kern="1200" dirty="0">
                <a:highlight>
                  <a:srgbClr val="00FF00"/>
                </a:highlight>
                <a:cs typeface="+mn-cs"/>
              </a:rPr>
              <a:t>Marriott Marquis Queen’s Park, Bangkok, Thailand </a:t>
            </a:r>
          </a:p>
          <a:p>
            <a:pPr marL="285750" indent="-285750">
              <a:buFont typeface="Wingdings" panose="05000000000000000000" pitchFamily="2" charset="2"/>
              <a:buChar char="Ø"/>
            </a:pPr>
            <a:r>
              <a:rPr lang="en-US" sz="1900" b="0" dirty="0">
                <a:highlight>
                  <a:srgbClr val="33CCFF"/>
                </a:highlight>
              </a:rPr>
              <a:t>2027 March 14-19 – Hilton Atlanta, Atlanta, GA, United States ( offset potential shortfall 2023/2025)</a:t>
            </a:r>
          </a:p>
          <a:p>
            <a:pPr>
              <a:buFont typeface="Wingdings" panose="05000000000000000000" pitchFamily="2" charset="2"/>
              <a:buChar char="v"/>
            </a:pPr>
            <a:r>
              <a:rPr lang="en-US" sz="1900" b="0" dirty="0">
                <a:highlight>
                  <a:srgbClr val="00FF00"/>
                </a:highlight>
              </a:rPr>
              <a:t>2027 July  11-16 -  </a:t>
            </a:r>
            <a:r>
              <a:rPr lang="en-US" sz="1900" b="0" kern="1200" dirty="0" err="1">
                <a:highlight>
                  <a:srgbClr val="00FF00"/>
                </a:highlight>
                <a:cs typeface="+mn-cs"/>
              </a:rPr>
              <a:t>Gothia</a:t>
            </a:r>
            <a:r>
              <a:rPr lang="en-US" sz="1900" b="0" kern="1200" dirty="0">
                <a:highlight>
                  <a:srgbClr val="00FF00"/>
                </a:highlight>
                <a:cs typeface="+mn-cs"/>
              </a:rPr>
              <a:t> Towers, Gothenburg, Sweden</a:t>
            </a:r>
          </a:p>
          <a:p>
            <a:pPr>
              <a:buFont typeface="Wingdings" panose="05000000000000000000" pitchFamily="2" charset="2"/>
              <a:buChar char="q"/>
            </a:pPr>
            <a:r>
              <a:rPr lang="en-US" sz="1900" b="0" dirty="0"/>
              <a:t>2027 November 14-19 – Hawaiian Village, Oahu, Hawaii, United States</a:t>
            </a:r>
          </a:p>
          <a:p>
            <a:pPr>
              <a:buFont typeface="Wingdings" panose="05000000000000000000" pitchFamily="2" charset="2"/>
              <a:buChar char="v"/>
            </a:pPr>
            <a:r>
              <a:rPr lang="en-US" sz="1900" b="0" dirty="0">
                <a:solidFill>
                  <a:srgbClr val="0070C0"/>
                </a:solidFill>
              </a:rPr>
              <a:t>802 EC Approved – Contract is being Negotiated.</a:t>
            </a:r>
          </a:p>
          <a:p>
            <a:pPr>
              <a:buFont typeface="Wingdings" panose="05000000000000000000" pitchFamily="2" charset="2"/>
              <a:buChar char="q"/>
            </a:pPr>
            <a:r>
              <a:rPr lang="en-US" sz="1900" b="0" dirty="0">
                <a:solidFill>
                  <a:srgbClr val="0070C0"/>
                </a:solidFill>
              </a:rPr>
              <a:t>Contracts Executed</a:t>
            </a:r>
          </a:p>
        </p:txBody>
      </p:sp>
      <p:sp>
        <p:nvSpPr>
          <p:cNvPr id="4" name="Date Placeholder 3">
            <a:extLst>
              <a:ext uri="{FF2B5EF4-FFF2-40B4-BE49-F238E27FC236}">
                <a16:creationId xmlns:a16="http://schemas.microsoft.com/office/drawing/2014/main" id="{5A8170E6-45ED-1302-DFB2-9009FD2D822D}"/>
              </a:ext>
            </a:extLst>
          </p:cNvPr>
          <p:cNvSpPr>
            <a:spLocks noGrp="1"/>
          </p:cNvSpPr>
          <p:nvPr>
            <p:ph type="dt" idx="10"/>
          </p:nvPr>
        </p:nvSpPr>
        <p:spPr/>
        <p:txBody>
          <a:bodyPr/>
          <a:lstStyle/>
          <a:p>
            <a:r>
              <a:rPr lang="en-US"/>
              <a:t>March 2024</a:t>
            </a:r>
            <a:endParaRPr lang="en-GB" dirty="0"/>
          </a:p>
        </p:txBody>
      </p:sp>
      <p:sp>
        <p:nvSpPr>
          <p:cNvPr id="5" name="Footer Placeholder 4">
            <a:extLst>
              <a:ext uri="{FF2B5EF4-FFF2-40B4-BE49-F238E27FC236}">
                <a16:creationId xmlns:a16="http://schemas.microsoft.com/office/drawing/2014/main" id="{A69EE029-D6A4-B1F8-79E0-06AA36E15A9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B6967BAC-5007-C2DA-00E1-D29ED7742ECE}"/>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8" name="TextBox 7">
            <a:extLst>
              <a:ext uri="{FF2B5EF4-FFF2-40B4-BE49-F238E27FC236}">
                <a16:creationId xmlns:a16="http://schemas.microsoft.com/office/drawing/2014/main" id="{BABB8EDA-4C9B-BACF-CD7D-805D4554F0BE}"/>
              </a:ext>
            </a:extLst>
          </p:cNvPr>
          <p:cNvSpPr txBox="1"/>
          <p:nvPr/>
        </p:nvSpPr>
        <p:spPr>
          <a:xfrm>
            <a:off x="9448800" y="6062246"/>
            <a:ext cx="1940985" cy="338554"/>
          </a:xfrm>
          <a:prstGeom prst="rect">
            <a:avLst/>
          </a:prstGeom>
          <a:noFill/>
        </p:spPr>
        <p:txBody>
          <a:bodyPr wrap="square" rtlCol="0">
            <a:spAutoFit/>
          </a:bodyPr>
          <a:lstStyle/>
          <a:p>
            <a:r>
              <a:rPr lang="en-US" sz="1600" dirty="0">
                <a:solidFill>
                  <a:schemeClr val="accent1">
                    <a:lumMod val="50000"/>
                  </a:schemeClr>
                </a:solidFill>
              </a:rPr>
              <a:t>As of March 9, 2023</a:t>
            </a:r>
          </a:p>
        </p:txBody>
      </p:sp>
    </p:spTree>
    <p:extLst>
      <p:ext uri="{BB962C8B-B14F-4D97-AF65-F5344CB8AC3E}">
        <p14:creationId xmlns:p14="http://schemas.microsoft.com/office/powerpoint/2010/main" val="813526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35984-2F21-B84A-91FA-9A757B6FCC87}"/>
              </a:ext>
            </a:extLst>
          </p:cNvPr>
          <p:cNvSpPr>
            <a:spLocks noGrp="1"/>
          </p:cNvSpPr>
          <p:nvPr>
            <p:ph type="title"/>
          </p:nvPr>
        </p:nvSpPr>
        <p:spPr>
          <a:xfrm>
            <a:off x="914401" y="685801"/>
            <a:ext cx="10361084" cy="533399"/>
          </a:xfrm>
        </p:spPr>
        <p:txBody>
          <a:bodyPr/>
          <a:lstStyle/>
          <a:p>
            <a:r>
              <a:rPr lang="en-US" dirty="0"/>
              <a:t>Recap of 802WCSC Decisions since November Plenary</a:t>
            </a:r>
          </a:p>
        </p:txBody>
      </p:sp>
      <p:sp>
        <p:nvSpPr>
          <p:cNvPr id="3" name="Content Placeholder 2">
            <a:extLst>
              <a:ext uri="{FF2B5EF4-FFF2-40B4-BE49-F238E27FC236}">
                <a16:creationId xmlns:a16="http://schemas.microsoft.com/office/drawing/2014/main" id="{4BC2ADD1-B8C5-032E-1077-A3454D760BB7}"/>
              </a:ext>
            </a:extLst>
          </p:cNvPr>
          <p:cNvSpPr>
            <a:spLocks noGrp="1"/>
          </p:cNvSpPr>
          <p:nvPr>
            <p:ph idx="1"/>
          </p:nvPr>
        </p:nvSpPr>
        <p:spPr>
          <a:xfrm>
            <a:off x="914401" y="1318629"/>
            <a:ext cx="10475384" cy="5026023"/>
          </a:xfrm>
        </p:spPr>
        <p:txBody>
          <a:bodyPr/>
          <a:lstStyle/>
          <a:p>
            <a:r>
              <a:rPr lang="en-US" sz="2000" dirty="0"/>
              <a:t>The 802WCSC made the following tentative two choices in November 2023:</a:t>
            </a:r>
          </a:p>
          <a:p>
            <a:pPr lvl="1">
              <a:buFont typeface="Arial" panose="020B0604020202020204" pitchFamily="34" charset="0"/>
              <a:buChar char="•"/>
            </a:pPr>
            <a:r>
              <a:rPr lang="en-US" dirty="0"/>
              <a:t>2025 May - Hilton Prague, Prague, Czech Republic</a:t>
            </a:r>
          </a:p>
          <a:p>
            <a:pPr lvl="1">
              <a:buFont typeface="Arial" panose="020B0604020202020204" pitchFamily="34" charset="0"/>
              <a:buChar char="•"/>
            </a:pPr>
            <a:r>
              <a:rPr lang="en-US" dirty="0"/>
              <a:t>2027 September - Grand Hyatt Atlanta, Buckhead, GA - (repeat for Covid considerations).</a:t>
            </a:r>
          </a:p>
          <a:p>
            <a:pPr lvl="1">
              <a:buFont typeface="Arial" panose="020B0604020202020204" pitchFamily="34" charset="0"/>
              <a:buChar char="•"/>
            </a:pPr>
            <a:endParaRPr lang="en-US" dirty="0"/>
          </a:p>
          <a:p>
            <a:r>
              <a:rPr lang="en-US" sz="2000" dirty="0"/>
              <a:t>The 802WCSC made the following three choices during February 2024 Telecon:</a:t>
            </a:r>
          </a:p>
          <a:p>
            <a:pPr lvl="1">
              <a:buFont typeface="Arial" panose="020B0604020202020204" pitchFamily="34" charset="0"/>
              <a:buChar char="•"/>
            </a:pPr>
            <a:r>
              <a:rPr lang="en-US" sz="1800" i="0" dirty="0">
                <a:solidFill>
                  <a:schemeClr val="tx1"/>
                </a:solidFill>
                <a:effectLst/>
              </a:rPr>
              <a:t>2026 January IEEE 802W Interim: </a:t>
            </a:r>
            <a:r>
              <a:rPr lang="en-US" sz="1800" dirty="0"/>
              <a:t>Victoria Conference Centre &amp; Fairmont Empress, Victoria, Canada</a:t>
            </a:r>
            <a:endParaRPr lang="en-US" sz="1800" i="0" dirty="0">
              <a:solidFill>
                <a:schemeClr val="tx1"/>
              </a:solidFill>
              <a:effectLst/>
            </a:endParaRPr>
          </a:p>
          <a:p>
            <a:pPr lvl="1">
              <a:buFont typeface="Arial" panose="020B0604020202020204" pitchFamily="34" charset="0"/>
              <a:buChar char="•"/>
            </a:pPr>
            <a:r>
              <a:rPr lang="en-US" sz="1800" i="0" dirty="0">
                <a:solidFill>
                  <a:schemeClr val="tx1"/>
                </a:solidFill>
                <a:effectLst/>
              </a:rPr>
              <a:t>2027 January IEEE 802W Interim:</a:t>
            </a:r>
            <a:r>
              <a:rPr lang="en-US" sz="1800" dirty="0">
                <a:solidFill>
                  <a:schemeClr val="tx1"/>
                </a:solidFill>
              </a:rPr>
              <a:t> Hyatt Regency Irvine, Irvine, California, USA</a:t>
            </a:r>
          </a:p>
          <a:p>
            <a:pPr lvl="1">
              <a:buFont typeface="Arial" panose="020B0604020202020204" pitchFamily="34" charset="0"/>
              <a:buChar char="•"/>
            </a:pPr>
            <a:r>
              <a:rPr lang="en-US" sz="1800" dirty="0"/>
              <a:t>2027 May IEEE 802W Interim: </a:t>
            </a:r>
            <a:r>
              <a:rPr lang="en-US" sz="1800" dirty="0">
                <a:solidFill>
                  <a:srgbClr val="000000"/>
                </a:solidFill>
                <a:ea typeface="+mj-ea"/>
              </a:rPr>
              <a:t>Cordis Hotel, </a:t>
            </a:r>
            <a:r>
              <a:rPr lang="en-US" sz="1800" dirty="0"/>
              <a:t>Auckland, New Zealand</a:t>
            </a:r>
          </a:p>
          <a:p>
            <a:pPr lvl="1">
              <a:buFont typeface="Arial" panose="020B0604020202020204" pitchFamily="34" charset="0"/>
              <a:buChar char="•"/>
            </a:pPr>
            <a:r>
              <a:rPr lang="en-US" sz="1800" dirty="0">
                <a:solidFill>
                  <a:schemeClr val="tx1"/>
                </a:solidFill>
              </a:rPr>
              <a:t>2028 January IEEE 802W Interim: Hilton Panama, Panama City, Panama</a:t>
            </a:r>
          </a:p>
          <a:p>
            <a:pPr marL="457200" lvl="1" indent="0"/>
            <a:endParaRPr lang="en-US" sz="1800" dirty="0"/>
          </a:p>
        </p:txBody>
      </p:sp>
      <p:sp>
        <p:nvSpPr>
          <p:cNvPr id="4" name="Date Placeholder 3">
            <a:extLst>
              <a:ext uri="{FF2B5EF4-FFF2-40B4-BE49-F238E27FC236}">
                <a16:creationId xmlns:a16="http://schemas.microsoft.com/office/drawing/2014/main" id="{CEF0C6A4-60D7-34DB-1C4C-2D2E86441C21}"/>
              </a:ext>
            </a:extLst>
          </p:cNvPr>
          <p:cNvSpPr>
            <a:spLocks noGrp="1"/>
          </p:cNvSpPr>
          <p:nvPr>
            <p:ph type="dt" idx="10"/>
          </p:nvPr>
        </p:nvSpPr>
        <p:spPr/>
        <p:txBody>
          <a:bodyPr/>
          <a:lstStyle/>
          <a:p>
            <a:r>
              <a:rPr lang="en-US"/>
              <a:t>March 2024</a:t>
            </a:r>
            <a:endParaRPr lang="en-GB" dirty="0"/>
          </a:p>
        </p:txBody>
      </p:sp>
      <p:sp>
        <p:nvSpPr>
          <p:cNvPr id="5" name="Footer Placeholder 4">
            <a:extLst>
              <a:ext uri="{FF2B5EF4-FFF2-40B4-BE49-F238E27FC236}">
                <a16:creationId xmlns:a16="http://schemas.microsoft.com/office/drawing/2014/main" id="{006BB021-EB78-A725-A9A2-1B17CB8C5D9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CE29E149-4803-0A09-FCBB-2ADE7D123839}"/>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21728346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80DDE-A6D9-4DBD-93F1-8CAA6AF62C6A}"/>
              </a:ext>
            </a:extLst>
          </p:cNvPr>
          <p:cNvSpPr>
            <a:spLocks noGrp="1"/>
          </p:cNvSpPr>
          <p:nvPr>
            <p:ph type="title"/>
          </p:nvPr>
        </p:nvSpPr>
        <p:spPr>
          <a:xfrm>
            <a:off x="914401" y="685802"/>
            <a:ext cx="10361084" cy="777944"/>
          </a:xfrm>
        </p:spPr>
        <p:txBody>
          <a:bodyPr/>
          <a:lstStyle/>
          <a:p>
            <a:r>
              <a:rPr lang="en-US" sz="2800" dirty="0"/>
              <a:t>2023 RFP for 802W Interims Status – as of March 10, 2024</a:t>
            </a:r>
          </a:p>
        </p:txBody>
      </p:sp>
      <p:sp>
        <p:nvSpPr>
          <p:cNvPr id="11" name="Rectangle 5">
            <a:extLst>
              <a:ext uri="{FF2B5EF4-FFF2-40B4-BE49-F238E27FC236}">
                <a16:creationId xmlns:a16="http://schemas.microsoft.com/office/drawing/2014/main" id="{EEA6F570-68C4-5CBB-4B40-B81D543953DD}"/>
              </a:ext>
            </a:extLst>
          </p:cNvPr>
          <p:cNvSpPr>
            <a:spLocks noGrp="1" noChangeArrowheads="1"/>
          </p:cNvSpPr>
          <p:nvPr>
            <p:ph idx="1"/>
          </p:nvPr>
        </p:nvSpPr>
        <p:spPr bwMode="auto">
          <a:xfrm>
            <a:off x="685799" y="2224156"/>
            <a:ext cx="10703985"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The IEEE 802W Interim Sessions are held nominally on the week with the 2</a:t>
            </a:r>
            <a:r>
              <a:rPr kumimoji="0" lang="en-US" altLang="en-US" sz="2000" b="0" i="0" u="none" strike="noStrike" cap="none" normalizeH="0" baseline="30000" dirty="0">
                <a:ln>
                  <a:noFill/>
                </a:ln>
                <a:solidFill>
                  <a:schemeClr val="tx1"/>
                </a:solidFill>
                <a:effectLst/>
                <a:latin typeface="Arial" panose="020B0604020202020204" pitchFamily="34" charset="0"/>
              </a:rPr>
              <a:t>nd</a:t>
            </a:r>
            <a:r>
              <a:rPr kumimoji="0" lang="en-US" altLang="en-US" sz="2000" b="0" i="0" u="none" strike="noStrike" cap="none" normalizeH="0" baseline="0" dirty="0">
                <a:ln>
                  <a:noFill/>
                </a:ln>
                <a:solidFill>
                  <a:schemeClr val="tx1"/>
                </a:solidFill>
                <a:effectLst/>
                <a:latin typeface="Arial" panose="020B0604020202020204" pitchFamily="34" charset="0"/>
              </a:rPr>
              <a:t> Sunday in Jan/May/Sept each year </a:t>
            </a:r>
          </a:p>
          <a:p>
            <a:pPr marL="400050" lvl="1" indent="0" defTabSz="914400" eaLnBrk="0" hangingPunct="0">
              <a:spcBef>
                <a:spcPct val="0"/>
              </a:spcBef>
              <a:buClrTx/>
              <a:buSzTx/>
            </a:pPr>
            <a:r>
              <a:rPr kumimoji="0" lang="en-US" altLang="en-US" b="0" i="0" u="none" strike="noStrike" cap="none" normalizeH="0" baseline="0" dirty="0">
                <a:ln>
                  <a:noFill/>
                </a:ln>
                <a:solidFill>
                  <a:schemeClr val="tx1"/>
                </a:solidFill>
                <a:effectLst/>
                <a:latin typeface="Arial" panose="020B0604020202020204" pitchFamily="34" charset="0"/>
              </a:rPr>
              <a:t>With </a:t>
            </a:r>
            <a:r>
              <a:rPr lang="en-US" altLang="en-US" dirty="0">
                <a:solidFill>
                  <a:schemeClr val="tx1"/>
                </a:solidFill>
                <a:latin typeface="Arial" panose="020B0604020202020204" pitchFamily="34" charset="0"/>
              </a:rPr>
              <a:t>o</a:t>
            </a:r>
            <a:r>
              <a:rPr kumimoji="0" lang="en-US" altLang="en-US" b="0" i="0" u="none" strike="noStrike" cap="none" normalizeH="0" baseline="0" dirty="0">
                <a:ln>
                  <a:noFill/>
                </a:ln>
                <a:solidFill>
                  <a:schemeClr val="tx1"/>
                </a:solidFill>
                <a:effectLst/>
                <a:latin typeface="Arial" panose="020B0604020202020204" pitchFamily="34" charset="0"/>
              </a:rPr>
              <a:t>ne in Asia in odd years and one in Europe in even years.</a:t>
            </a:r>
          </a:p>
          <a:p>
            <a:pPr marL="400050" lvl="1" indent="0" defTabSz="914400" eaLnBrk="0" hangingPunct="0">
              <a:spcBef>
                <a:spcPct val="0"/>
              </a:spcBef>
              <a:buClrTx/>
              <a:buSzTx/>
            </a:pPr>
            <a:r>
              <a:rPr kumimoji="0" lang="en-US" altLang="en-US" b="0" i="0" u="none" strike="noStrike" cap="none" normalizeH="0" baseline="0" dirty="0">
                <a:ln>
                  <a:noFill/>
                </a:ln>
                <a:solidFill>
                  <a:schemeClr val="tx1"/>
                </a:solidFill>
                <a:effectLst/>
                <a:latin typeface="Arial" panose="020B0604020202020204" pitchFamily="34" charset="0"/>
              </a:rPr>
              <a:t>The </a:t>
            </a:r>
            <a:r>
              <a:rPr kumimoji="0" lang="en-US" altLang="en-US" b="0" i="0" u="none" strike="noStrike" cap="none" normalizeH="0" baseline="0" dirty="0">
                <a:ln>
                  <a:noFill/>
                </a:ln>
                <a:solidFill>
                  <a:schemeClr val="tx1"/>
                </a:solidFill>
                <a:effectLst/>
                <a:latin typeface="Tahoma" panose="020B0604030504040204" pitchFamily="34" charset="0"/>
                <a:cs typeface="Tahoma" panose="020B0604030504040204" pitchFamily="34" charset="0"/>
              </a:rPr>
              <a:t>estimated </a:t>
            </a:r>
            <a:r>
              <a:rPr kumimoji="0" lang="en-US" altLang="en-US" b="0" i="0" u="none" strike="noStrike" cap="none" normalizeH="0" baseline="0" dirty="0">
                <a:ln>
                  <a:noFill/>
                </a:ln>
                <a:solidFill>
                  <a:schemeClr val="tx1"/>
                </a:solidFill>
                <a:effectLst/>
              </a:rPr>
              <a:t>room block is about 1350 – Estimate 250-275 in person.</a:t>
            </a:r>
            <a:br>
              <a:rPr kumimoji="0" lang="en-US" altLang="en-US" b="0" i="0" u="none" strike="noStrike" cap="none" normalizeH="0" baseline="0" dirty="0">
                <a:ln>
                  <a:noFill/>
                </a:ln>
                <a:solidFill>
                  <a:schemeClr val="tx1"/>
                </a:solidFill>
                <a:effectLst/>
              </a:rPr>
            </a:br>
            <a:endParaRPr kumimoji="0" lang="en-US" altLang="en-US"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Tahoma" panose="020B0604030504040204" pitchFamily="34" charset="0"/>
                <a:cs typeface="Tahoma" panose="020B0604030504040204" pitchFamily="34" charset="0"/>
              </a:rPr>
              <a:t>Specific Requirements for Meeting Space/Network/AV etc. are in Doc 802 EC-23/146r1:</a:t>
            </a:r>
            <a:endParaRPr kumimoji="0" lang="en-US" altLang="en-US" sz="2000" b="0" i="0" u="none" strike="noStrike" cap="none" normalizeH="0" baseline="0" dirty="0">
              <a:ln>
                <a:noFill/>
              </a:ln>
              <a:solidFill>
                <a:schemeClr val="tx1"/>
              </a:solidFill>
              <a:effectLst/>
            </a:endParaRPr>
          </a:p>
          <a:p>
            <a:pPr marL="400050" lvl="1" indent="0" defTabSz="914400" eaLnBrk="0" hangingPunct="0">
              <a:spcBef>
                <a:spcPct val="0"/>
              </a:spcBef>
              <a:buClrTx/>
              <a:buSzTx/>
            </a:pPr>
            <a:r>
              <a:rPr kumimoji="0" lang="en-US" altLang="en-US" b="0" i="0" u="none" strike="noStrike" cap="none" normalizeH="0" baseline="0" dirty="0">
                <a:ln>
                  <a:noFill/>
                </a:ln>
                <a:solidFill>
                  <a:schemeClr val="accent2"/>
                </a:solidFill>
                <a:effectLst/>
                <a:latin typeface="Tahoma" panose="020B0604030504040204" pitchFamily="34" charset="0"/>
                <a:cs typeface="Tahoma" panose="020B0604030504040204" pitchFamily="34" charset="0"/>
                <a:hlinkClick r:id="rId2"/>
              </a:rPr>
              <a:t>https://mentor.ieee.org/802-ec/dcn/23/ec-23-0146-01-WCSG-ieee-802w-rfp-2023.xlsx</a:t>
            </a:r>
            <a:br>
              <a:rPr kumimoji="0" lang="en-US" altLang="en-US" b="0" i="0" u="none" strike="noStrike" cap="none" normalizeH="0" baseline="0" dirty="0">
                <a:ln>
                  <a:noFill/>
                </a:ln>
                <a:solidFill>
                  <a:schemeClr val="tx1"/>
                </a:solidFill>
                <a:effectLst/>
                <a:latin typeface="Tahoma" panose="020B0604030504040204" pitchFamily="34" charset="0"/>
                <a:cs typeface="Tahoma" panose="020B0604030504040204" pitchFamily="34" charset="0"/>
              </a:rPr>
            </a:br>
            <a:endParaRPr kumimoji="0" lang="en-US" altLang="en-US"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Remaining Potential Open Date:</a:t>
            </a:r>
          </a:p>
          <a:p>
            <a:pPr marL="857250" lvl="1" indent="-457200" defTabSz="914400" eaLnBrk="0" hangingPunct="0">
              <a:spcBef>
                <a:spcPct val="0"/>
              </a:spcBef>
              <a:buClrTx/>
              <a:buSzTx/>
              <a:buAutoNum type="arabicPeriod"/>
            </a:pPr>
            <a:r>
              <a:rPr kumimoji="0" lang="en-US" altLang="en-US" b="0" i="0" u="none" strike="noStrike" cap="none" normalizeH="0" baseline="0" dirty="0">
                <a:ln>
                  <a:noFill/>
                </a:ln>
                <a:solidFill>
                  <a:schemeClr val="tx1"/>
                </a:solidFill>
                <a:effectLst/>
                <a:latin typeface="Arial" panose="020B0604020202020204" pitchFamily="34" charset="0"/>
              </a:rPr>
              <a:t>2026 May 10-15 -- Targeting Europe</a:t>
            </a:r>
          </a:p>
        </p:txBody>
      </p:sp>
      <p:sp>
        <p:nvSpPr>
          <p:cNvPr id="6" name="Date Placeholder 5">
            <a:extLst>
              <a:ext uri="{FF2B5EF4-FFF2-40B4-BE49-F238E27FC236}">
                <a16:creationId xmlns:a16="http://schemas.microsoft.com/office/drawing/2014/main" id="{88A9A746-E78C-49D6-92DA-C413A7DAC766}"/>
              </a:ext>
            </a:extLst>
          </p:cNvPr>
          <p:cNvSpPr>
            <a:spLocks noGrp="1"/>
          </p:cNvSpPr>
          <p:nvPr>
            <p:ph type="dt" idx="10"/>
          </p:nvPr>
        </p:nvSpPr>
        <p:spPr/>
        <p:txBody>
          <a:bodyPr/>
          <a:lstStyle/>
          <a:p>
            <a:r>
              <a:rPr lang="en-US"/>
              <a:t>March 2024</a:t>
            </a:r>
            <a:endParaRPr lang="en-GB" dirty="0"/>
          </a:p>
        </p:txBody>
      </p:sp>
      <p:sp>
        <p:nvSpPr>
          <p:cNvPr id="5" name="Footer Placeholder 4">
            <a:extLst>
              <a:ext uri="{FF2B5EF4-FFF2-40B4-BE49-F238E27FC236}">
                <a16:creationId xmlns:a16="http://schemas.microsoft.com/office/drawing/2014/main" id="{0E55DC69-8D22-4A34-B084-E8BE1DA5DB98}"/>
              </a:ext>
            </a:extLst>
          </p:cNvPr>
          <p:cNvSpPr>
            <a:spLocks noGrp="1"/>
          </p:cNvSpPr>
          <p:nvPr>
            <p:ph type="ftr" idx="11"/>
          </p:nvPr>
        </p:nvSpPr>
        <p:spPr/>
        <p:txBody>
          <a:bodyPr/>
          <a:lstStyle/>
          <a:p>
            <a:r>
              <a:rPr lang="en-GB" dirty="0"/>
              <a:t>Jon Rosdahl, Qualcomm</a:t>
            </a:r>
          </a:p>
        </p:txBody>
      </p:sp>
      <p:sp>
        <p:nvSpPr>
          <p:cNvPr id="4" name="Slide Number Placeholder 3">
            <a:extLst>
              <a:ext uri="{FF2B5EF4-FFF2-40B4-BE49-F238E27FC236}">
                <a16:creationId xmlns:a16="http://schemas.microsoft.com/office/drawing/2014/main" id="{F73FAA42-FC9A-489D-8629-6501BD92870F}"/>
              </a:ext>
            </a:extLst>
          </p:cNvPr>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239589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2526242" y="715378"/>
            <a:ext cx="7239000" cy="532606"/>
          </a:xfrm>
          <a:ln/>
        </p:spPr>
        <p:txBody>
          <a:bodyPr vert="horz" wrap="square" lIns="90000" tIns="46800" rIns="90000" bIns="46800" numCol="1" anchor="ctr" anchorCtr="0" compatLnSpc="1">
            <a:prstTxWarp prst="textNoShape">
              <a:avLst/>
            </a:prstTxWarp>
          </a:bodyPr>
          <a:lstStyle/>
          <a:p>
            <a:r>
              <a:rPr lang="en-US" dirty="0"/>
              <a:t>Future 802W Interim Venue Status</a:t>
            </a:r>
          </a:p>
        </p:txBody>
      </p:sp>
      <p:sp>
        <p:nvSpPr>
          <p:cNvPr id="9218" name="Rectangle 2"/>
          <p:cNvSpPr>
            <a:spLocks noGrp="1" noChangeArrowheads="1"/>
          </p:cNvSpPr>
          <p:nvPr>
            <p:ph idx="1"/>
          </p:nvPr>
        </p:nvSpPr>
        <p:spPr>
          <a:xfrm>
            <a:off x="929218" y="1356937"/>
            <a:ext cx="11006669" cy="5027614"/>
          </a:xfrm>
          <a:ln/>
        </p:spPr>
        <p:txBody>
          <a:bodyPr/>
          <a:lstStyle/>
          <a:p>
            <a:pPr>
              <a:buFont typeface="Wingdings" panose="05000000000000000000" pitchFamily="2" charset="2"/>
              <a:buChar char="v"/>
            </a:pPr>
            <a:r>
              <a:rPr lang="en-GB" sz="2000" dirty="0">
                <a:highlight>
                  <a:srgbClr val="00FFFF"/>
                </a:highlight>
              </a:rPr>
              <a:t>2024-05 (12-17) Marriott Warsaw, Warsaw, Poland – (Rebook from May 2022)</a:t>
            </a:r>
          </a:p>
          <a:p>
            <a:pPr>
              <a:buFont typeface="Times New Roman" pitchFamily="16" charset="0"/>
              <a:buChar char="•"/>
            </a:pPr>
            <a:r>
              <a:rPr lang="en-GB" sz="2000" dirty="0"/>
              <a:t>2024-09 (8-13) Hilton Waikoloa, Waikoloa, HI, USA</a:t>
            </a:r>
          </a:p>
          <a:p>
            <a:pPr>
              <a:buFont typeface="Wingdings" panose="05000000000000000000" pitchFamily="2" charset="2"/>
              <a:buChar char="v"/>
            </a:pPr>
            <a:r>
              <a:rPr lang="en-GB" sz="2000" dirty="0">
                <a:highlight>
                  <a:srgbClr val="00FFFF"/>
                </a:highlight>
              </a:rPr>
              <a:t>2025-01 (12-17) Kobe, Japan – TBC (Moved from May 2023)</a:t>
            </a:r>
          </a:p>
          <a:p>
            <a:pPr>
              <a:buFont typeface="Wingdings" panose="05000000000000000000" pitchFamily="2" charset="2"/>
              <a:buChar char="v"/>
            </a:pPr>
            <a:r>
              <a:rPr lang="en-GB" sz="2000" dirty="0"/>
              <a:t>2025-05 (11-16) Hilton Prague, Prague, Czech Republic </a:t>
            </a:r>
            <a:r>
              <a:rPr lang="en-GB" sz="1200" dirty="0">
                <a:highlight>
                  <a:srgbClr val="00FF00"/>
                </a:highlight>
              </a:rPr>
              <a:t>(Contract TBC)</a:t>
            </a:r>
            <a:endParaRPr lang="en-GB" sz="1400" dirty="0">
              <a:highlight>
                <a:srgbClr val="00FF00"/>
              </a:highlight>
            </a:endParaRPr>
          </a:p>
          <a:p>
            <a:pPr>
              <a:buFont typeface="Arial" panose="020B0604020202020204" pitchFamily="34" charset="0"/>
              <a:buChar char="•"/>
            </a:pPr>
            <a:r>
              <a:rPr lang="en-GB" sz="2000" dirty="0"/>
              <a:t>2025-09 (14-19) Hilton Waikoloa, Waikoloa, HI, USA</a:t>
            </a:r>
            <a:endParaRPr lang="en-US" sz="2000" dirty="0"/>
          </a:p>
          <a:p>
            <a:pPr>
              <a:buFont typeface="Times New Roman" pitchFamily="16" charset="0"/>
              <a:buChar char="•"/>
            </a:pPr>
            <a:r>
              <a:rPr lang="en-US" sz="2000" dirty="0"/>
              <a:t>2026-01 (11-16) </a:t>
            </a:r>
            <a:r>
              <a:rPr lang="en-US" sz="2000" b="1" dirty="0">
                <a:solidFill>
                  <a:srgbClr val="000000"/>
                </a:solidFill>
                <a:latin typeface="+mj-lt"/>
                <a:ea typeface="+mj-ea"/>
              </a:rPr>
              <a:t>Victoria Conference Centre &amp; Fairmont Empress, Victoria, Canada </a:t>
            </a:r>
            <a:r>
              <a:rPr lang="en-GB" sz="1200" dirty="0">
                <a:highlight>
                  <a:srgbClr val="00FF00"/>
                </a:highlight>
              </a:rPr>
              <a:t>(Contract TBC)</a:t>
            </a:r>
            <a:endParaRPr lang="en-US" sz="2000" dirty="0">
              <a:highlight>
                <a:srgbClr val="FFFF00"/>
              </a:highlight>
            </a:endParaRPr>
          </a:p>
          <a:p>
            <a:pPr>
              <a:buFont typeface="Wingdings" panose="05000000000000000000" pitchFamily="2" charset="2"/>
              <a:buChar char="v"/>
            </a:pPr>
            <a:r>
              <a:rPr lang="en-US" sz="2000" dirty="0"/>
              <a:t>2026-05 (10-15) –</a:t>
            </a:r>
            <a:r>
              <a:rPr lang="en-US" sz="2000" dirty="0">
                <a:highlight>
                  <a:srgbClr val="FFFF00"/>
                </a:highlight>
              </a:rPr>
              <a:t> RFP - Europe</a:t>
            </a:r>
          </a:p>
          <a:p>
            <a:pPr>
              <a:buFont typeface="Arial" panose="020B0604020202020204" pitchFamily="34" charset="0"/>
              <a:buChar char="•"/>
            </a:pPr>
            <a:r>
              <a:rPr lang="en-US" sz="2000" dirty="0"/>
              <a:t>2026-09 (13-18) </a:t>
            </a:r>
            <a:r>
              <a:rPr lang="en-GB" sz="2000" dirty="0"/>
              <a:t>Hilton Waikoloa, Waikoloa, HI, USA</a:t>
            </a:r>
            <a:endParaRPr lang="en-US" sz="2000" dirty="0"/>
          </a:p>
          <a:p>
            <a:pPr>
              <a:buFont typeface="Times New Roman" pitchFamily="16" charset="0"/>
              <a:buChar char="•"/>
            </a:pPr>
            <a:r>
              <a:rPr lang="en-US" sz="2000" dirty="0"/>
              <a:t>2027-01 (10-15) </a:t>
            </a:r>
            <a:r>
              <a:rPr lang="en-US" sz="2000" b="1" dirty="0">
                <a:solidFill>
                  <a:schemeClr val="tx1"/>
                </a:solidFill>
                <a:latin typeface="Times New Roman" panose="02020603050405020304" pitchFamily="18" charset="0"/>
              </a:rPr>
              <a:t>Hyatt Regency Irvine, Irvine, CA, </a:t>
            </a:r>
            <a:r>
              <a:rPr lang="en-GB" sz="2000" dirty="0"/>
              <a:t>USA</a:t>
            </a:r>
            <a:r>
              <a:rPr lang="en-US" sz="1200" b="1" dirty="0">
                <a:solidFill>
                  <a:schemeClr val="tx1"/>
                </a:solidFill>
                <a:latin typeface="Times New Roman" panose="02020603050405020304" pitchFamily="18" charset="0"/>
              </a:rPr>
              <a:t> </a:t>
            </a:r>
            <a:r>
              <a:rPr lang="en-GB" sz="1200" dirty="0">
                <a:highlight>
                  <a:srgbClr val="00FF00"/>
                </a:highlight>
              </a:rPr>
              <a:t>(Contract TBC)</a:t>
            </a:r>
          </a:p>
          <a:p>
            <a:pPr>
              <a:buFont typeface="Wingdings" panose="05000000000000000000" pitchFamily="2" charset="2"/>
              <a:buChar char="v"/>
            </a:pPr>
            <a:r>
              <a:rPr lang="en-US" sz="2000" dirty="0"/>
              <a:t>2027-05 (9-14) </a:t>
            </a:r>
            <a:r>
              <a:rPr lang="en-US" sz="2000" b="1" dirty="0">
                <a:solidFill>
                  <a:srgbClr val="000000"/>
                </a:solidFill>
                <a:latin typeface="+mj-lt"/>
                <a:ea typeface="+mj-ea"/>
              </a:rPr>
              <a:t>Cordis Hotel, Auckland, New Zealand </a:t>
            </a:r>
            <a:r>
              <a:rPr lang="en-GB" sz="1200" dirty="0">
                <a:highlight>
                  <a:srgbClr val="00FF00"/>
                </a:highlight>
              </a:rPr>
              <a:t>(Contract TBC)</a:t>
            </a:r>
            <a:endParaRPr lang="en-US" sz="1200" b="1" dirty="0">
              <a:solidFill>
                <a:srgbClr val="000000"/>
              </a:solidFill>
              <a:latin typeface="+mj-lt"/>
              <a:ea typeface="+mj-ea"/>
            </a:endParaRPr>
          </a:p>
          <a:p>
            <a:pPr>
              <a:buFont typeface="Times New Roman" pitchFamily="16" charset="0"/>
              <a:buChar char="•"/>
            </a:pPr>
            <a:r>
              <a:rPr lang="en-US" sz="2000" dirty="0"/>
              <a:t>2027-09 (12-17) Grand Hyatt Atlanta, Buckhead, GA, USA </a:t>
            </a:r>
            <a:r>
              <a:rPr lang="en-GB" sz="1200" dirty="0">
                <a:highlight>
                  <a:srgbClr val="00FF00"/>
                </a:highlight>
              </a:rPr>
              <a:t>(Contract TBC)</a:t>
            </a:r>
          </a:p>
          <a:p>
            <a:pPr>
              <a:buFont typeface="Wingdings" panose="05000000000000000000" pitchFamily="2" charset="2"/>
              <a:buChar char="v"/>
            </a:pPr>
            <a:r>
              <a:rPr lang="en-US" sz="2000" dirty="0"/>
              <a:t>2028-01 </a:t>
            </a:r>
            <a:r>
              <a:rPr lang="en-GB" sz="2000" dirty="0"/>
              <a:t>(16-21) Hilton Panama, Panama City, Panama </a:t>
            </a:r>
            <a:r>
              <a:rPr lang="en-GB" sz="1200" dirty="0">
                <a:highlight>
                  <a:srgbClr val="00FF00"/>
                </a:highlight>
              </a:rPr>
              <a:t>(Contract TBC)</a:t>
            </a:r>
            <a:endParaRPr lang="en-GB" sz="1200" dirty="0"/>
          </a:p>
          <a:p>
            <a:pPr marL="0" indent="0"/>
            <a:endParaRPr lang="en-US" sz="2000" dirty="0"/>
          </a:p>
          <a:p>
            <a:pPr>
              <a:buFont typeface="Times New Roman" pitchFamily="16" charset="0"/>
              <a:buChar char="•"/>
            </a:pPr>
            <a:endParaRPr lang="en-GB" sz="2000" dirty="0"/>
          </a:p>
        </p:txBody>
      </p:sp>
      <p:sp>
        <p:nvSpPr>
          <p:cNvPr id="4" name="Date Placeholder 3"/>
          <p:cNvSpPr>
            <a:spLocks noGrp="1"/>
          </p:cNvSpPr>
          <p:nvPr>
            <p:ph type="dt" idx="10"/>
          </p:nvPr>
        </p:nvSpPr>
        <p:spPr/>
        <p:txBody>
          <a:bodyPr/>
          <a:lstStyle/>
          <a:p>
            <a:r>
              <a:rPr lang="en-US"/>
              <a:t>March 2024</a:t>
            </a:r>
            <a:endParaRPr lang="en-GB" dirty="0"/>
          </a:p>
        </p:txBody>
      </p:sp>
      <p:sp>
        <p:nvSpPr>
          <p:cNvPr id="5" name="Footer Placeholder 4"/>
          <p:cNvSpPr>
            <a:spLocks noGrp="1"/>
          </p:cNvSpPr>
          <p:nvPr>
            <p:ph type="ftr" idx="11"/>
          </p:nvPr>
        </p:nvSpPr>
        <p:spPr>
          <a:xfrm>
            <a:off x="7162800" y="6512345"/>
            <a:ext cx="4246033" cy="180975"/>
          </a:xfrm>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7</a:t>
            </a:fld>
            <a:endParaRPr lang="en-GB" dirty="0"/>
          </a:p>
        </p:txBody>
      </p:sp>
      <p:sp>
        <p:nvSpPr>
          <p:cNvPr id="8" name="TextBox 7">
            <a:extLst>
              <a:ext uri="{FF2B5EF4-FFF2-40B4-BE49-F238E27FC236}">
                <a16:creationId xmlns:a16="http://schemas.microsoft.com/office/drawing/2014/main" id="{0A6B1E07-1378-480A-858D-3AD03452127F}"/>
              </a:ext>
            </a:extLst>
          </p:cNvPr>
          <p:cNvSpPr txBox="1"/>
          <p:nvPr/>
        </p:nvSpPr>
        <p:spPr>
          <a:xfrm>
            <a:off x="8681511" y="5640063"/>
            <a:ext cx="3505200" cy="830997"/>
          </a:xfrm>
          <a:prstGeom prst="rect">
            <a:avLst/>
          </a:prstGeom>
          <a:noFill/>
          <a:ln>
            <a:solidFill>
              <a:schemeClr val="bg1">
                <a:lumMod val="85000"/>
              </a:schemeClr>
            </a:solidFill>
          </a:ln>
        </p:spPr>
        <p:txBody>
          <a:bodyPr wrap="square" rtlCol="0">
            <a:spAutoFit/>
          </a:bodyPr>
          <a:lstStyle/>
          <a:p>
            <a:r>
              <a:rPr lang="en-US" sz="1600" dirty="0">
                <a:solidFill>
                  <a:schemeClr val="tx1"/>
                </a:solidFill>
              </a:rPr>
              <a:t>Meeting Planner:</a:t>
            </a:r>
          </a:p>
          <a:p>
            <a:pPr marL="285750" indent="-285750">
              <a:buFont typeface="Arial" panose="020B0604020202020204" pitchFamily="34" charset="0"/>
              <a:buChar char="•"/>
            </a:pPr>
            <a:r>
              <a:rPr lang="en-US" sz="1600" dirty="0">
                <a:solidFill>
                  <a:schemeClr val="tx1"/>
                </a:solidFill>
              </a:rPr>
              <a:t>Dotted Venues: Face to Face Events</a:t>
            </a:r>
          </a:p>
          <a:p>
            <a:pPr marL="285750" indent="-285750">
              <a:buFont typeface="Wingdings" panose="05000000000000000000" pitchFamily="2" charset="2"/>
              <a:buChar char="v"/>
            </a:pPr>
            <a:r>
              <a:rPr lang="en-US" sz="1600" dirty="0">
                <a:solidFill>
                  <a:schemeClr val="tx1"/>
                </a:solidFill>
              </a:rPr>
              <a:t>Starred Venues :MTG Events</a:t>
            </a:r>
          </a:p>
        </p:txBody>
      </p:sp>
      <p:sp>
        <p:nvSpPr>
          <p:cNvPr id="2" name="TextBox 1">
            <a:extLst>
              <a:ext uri="{FF2B5EF4-FFF2-40B4-BE49-F238E27FC236}">
                <a16:creationId xmlns:a16="http://schemas.microsoft.com/office/drawing/2014/main" id="{ADC1044F-B3FF-6E81-78E0-A5941766109D}"/>
              </a:ext>
            </a:extLst>
          </p:cNvPr>
          <p:cNvSpPr txBox="1"/>
          <p:nvPr/>
        </p:nvSpPr>
        <p:spPr>
          <a:xfrm>
            <a:off x="9753600" y="709614"/>
            <a:ext cx="1828800" cy="338554"/>
          </a:xfrm>
          <a:prstGeom prst="rect">
            <a:avLst/>
          </a:prstGeom>
          <a:noFill/>
        </p:spPr>
        <p:txBody>
          <a:bodyPr wrap="square" rtlCol="0">
            <a:spAutoFit/>
          </a:bodyPr>
          <a:lstStyle/>
          <a:p>
            <a:r>
              <a:rPr lang="en-US" sz="1600" dirty="0">
                <a:solidFill>
                  <a:schemeClr val="accent1">
                    <a:lumMod val="50000"/>
                  </a:schemeClr>
                </a:solidFill>
              </a:rPr>
              <a:t>As of Feb 14, 2024</a:t>
            </a:r>
          </a:p>
        </p:txBody>
      </p:sp>
    </p:spTree>
    <p:extLst>
      <p:ext uri="{BB962C8B-B14F-4D97-AF65-F5344CB8AC3E}">
        <p14:creationId xmlns:p14="http://schemas.microsoft.com/office/powerpoint/2010/main" val="25560780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266F8-8FE1-E125-F4A1-D8DECE027C9C}"/>
              </a:ext>
            </a:extLst>
          </p:cNvPr>
          <p:cNvSpPr>
            <a:spLocks noGrp="1"/>
          </p:cNvSpPr>
          <p:nvPr>
            <p:ph type="title"/>
          </p:nvPr>
        </p:nvSpPr>
        <p:spPr>
          <a:xfrm>
            <a:off x="609600" y="609600"/>
            <a:ext cx="10972800" cy="808038"/>
          </a:xfrm>
        </p:spPr>
        <p:txBody>
          <a:bodyPr wrap="square" anchor="ctr">
            <a:normAutofit/>
          </a:bodyPr>
          <a:lstStyle/>
          <a:p>
            <a:pPr>
              <a:lnSpc>
                <a:spcPct val="90000"/>
              </a:lnSpc>
            </a:pPr>
            <a:r>
              <a:rPr lang="en-US" sz="2500"/>
              <a:t>2024 May IEEE 802W Interim</a:t>
            </a:r>
            <a:br>
              <a:rPr lang="en-US" sz="2500"/>
            </a:br>
            <a:r>
              <a:rPr lang="en-US" sz="2500"/>
              <a:t>Registration Report as of March 9 –</a:t>
            </a:r>
          </a:p>
        </p:txBody>
      </p:sp>
      <p:sp>
        <p:nvSpPr>
          <p:cNvPr id="3" name="Content Placeholder 2">
            <a:extLst>
              <a:ext uri="{FF2B5EF4-FFF2-40B4-BE49-F238E27FC236}">
                <a16:creationId xmlns:a16="http://schemas.microsoft.com/office/drawing/2014/main" id="{CB3AB1D5-1A8F-671C-C244-68A5955C2A5D}"/>
              </a:ext>
            </a:extLst>
          </p:cNvPr>
          <p:cNvSpPr>
            <a:spLocks noGrp="1"/>
          </p:cNvSpPr>
          <p:nvPr>
            <p:ph sz="half" idx="2"/>
          </p:nvPr>
        </p:nvSpPr>
        <p:spPr>
          <a:xfrm>
            <a:off x="609600" y="2174875"/>
            <a:ext cx="5386917" cy="3951288"/>
          </a:xfrm>
        </p:spPr>
        <p:txBody>
          <a:bodyPr wrap="square" anchor="t">
            <a:normAutofit/>
          </a:bodyPr>
          <a:lstStyle/>
          <a:p>
            <a:r>
              <a:rPr lang="en-US" dirty="0"/>
              <a:t>Early bird – Marriott          71</a:t>
            </a:r>
            <a:endParaRPr lang="en-US"/>
          </a:p>
          <a:p>
            <a:r>
              <a:rPr lang="en-US" dirty="0"/>
              <a:t>Early bird – Another hotel    6</a:t>
            </a:r>
            <a:endParaRPr lang="en-US"/>
          </a:p>
          <a:p>
            <a:r>
              <a:rPr lang="en-US" dirty="0"/>
              <a:t>Early Bird – Remote      </a:t>
            </a:r>
            <a:r>
              <a:rPr lang="en-US" u="sng" dirty="0"/>
              <a:t>      17 </a:t>
            </a:r>
            <a:endParaRPr lang="en-US" u="sng"/>
          </a:p>
          <a:p>
            <a:r>
              <a:rPr lang="en-US" dirty="0"/>
              <a:t>Total registrations               94</a:t>
            </a:r>
            <a:endParaRPr lang="en-US"/>
          </a:p>
          <a:p>
            <a:endParaRPr lang="en-US" dirty="0"/>
          </a:p>
        </p:txBody>
      </p:sp>
      <p:sp>
        <p:nvSpPr>
          <p:cNvPr id="4" name="Date Placeholder 3">
            <a:extLst>
              <a:ext uri="{FF2B5EF4-FFF2-40B4-BE49-F238E27FC236}">
                <a16:creationId xmlns:a16="http://schemas.microsoft.com/office/drawing/2014/main" id="{C14845ED-3055-4645-7C46-3449C16FD825}"/>
              </a:ext>
            </a:extLst>
          </p:cNvPr>
          <p:cNvSpPr>
            <a:spLocks noGrp="1"/>
          </p:cNvSpPr>
          <p:nvPr>
            <p:ph type="dt" idx="10"/>
          </p:nvPr>
        </p:nvSpPr>
        <p:spPr>
          <a:xfrm>
            <a:off x="929218" y="333375"/>
            <a:ext cx="2499783" cy="273050"/>
          </a:xfrm>
        </p:spPr>
        <p:txBody>
          <a:bodyPr wrap="square" anchor="b">
            <a:normAutofit/>
          </a:bodyPr>
          <a:lstStyle/>
          <a:p>
            <a:pPr>
              <a:lnSpc>
                <a:spcPct val="90000"/>
              </a:lnSpc>
              <a:spcAft>
                <a:spcPts val="600"/>
              </a:spcAft>
            </a:pPr>
            <a:r>
              <a:rPr lang="en-US"/>
              <a:t>March 2024</a:t>
            </a:r>
            <a:endParaRPr lang="en-GB"/>
          </a:p>
        </p:txBody>
      </p:sp>
      <p:sp>
        <p:nvSpPr>
          <p:cNvPr id="5" name="Footer Placeholder 4">
            <a:extLst>
              <a:ext uri="{FF2B5EF4-FFF2-40B4-BE49-F238E27FC236}">
                <a16:creationId xmlns:a16="http://schemas.microsoft.com/office/drawing/2014/main" id="{98B3F9FA-F42F-EDFB-D6B2-D5BF4631AF69}"/>
              </a:ext>
            </a:extLst>
          </p:cNvPr>
          <p:cNvSpPr>
            <a:spLocks noGrp="1"/>
          </p:cNvSpPr>
          <p:nvPr>
            <p:ph type="ftr" idx="11"/>
          </p:nvPr>
        </p:nvSpPr>
        <p:spPr>
          <a:xfrm>
            <a:off x="7524752" y="6475414"/>
            <a:ext cx="3865033" cy="180975"/>
          </a:xfrm>
        </p:spPr>
        <p:txBody>
          <a:bodyPr wrap="square" anchor="t">
            <a:normAutofit/>
          </a:bodyPr>
          <a:lstStyle/>
          <a:p>
            <a:pPr>
              <a:lnSpc>
                <a:spcPct val="90000"/>
              </a:lnSpc>
              <a:spcAft>
                <a:spcPts val="600"/>
              </a:spcAft>
            </a:pPr>
            <a:r>
              <a:rPr lang="en-GB"/>
              <a:t>Jon Rosdahl, Qualcomm</a:t>
            </a:r>
          </a:p>
        </p:txBody>
      </p:sp>
      <p:sp>
        <p:nvSpPr>
          <p:cNvPr id="6" name="Slide Number Placeholder 5">
            <a:extLst>
              <a:ext uri="{FF2B5EF4-FFF2-40B4-BE49-F238E27FC236}">
                <a16:creationId xmlns:a16="http://schemas.microsoft.com/office/drawing/2014/main" id="{82E61CE7-BA3D-352B-DA22-53168DAEB02E}"/>
              </a:ext>
            </a:extLst>
          </p:cNvPr>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440F5867-744E-4AA6-B0ED-4C44D2DFBB7B}" type="slidenum">
              <a:rPr lang="en-GB" smtClean="0"/>
              <a:pPr>
                <a:spcAft>
                  <a:spcPts val="600"/>
                </a:spcAft>
              </a:pPr>
              <a:t>8</a:t>
            </a:fld>
            <a:endParaRPr lang="en-GB"/>
          </a:p>
        </p:txBody>
      </p:sp>
      <p:graphicFrame>
        <p:nvGraphicFramePr>
          <p:cNvPr id="8" name="Table 7">
            <a:extLst>
              <a:ext uri="{FF2B5EF4-FFF2-40B4-BE49-F238E27FC236}">
                <a16:creationId xmlns:a16="http://schemas.microsoft.com/office/drawing/2014/main" id="{CC2AD20B-4BB7-6DB2-D11E-B74B592765DB}"/>
              </a:ext>
            </a:extLst>
          </p:cNvPr>
          <p:cNvGraphicFramePr>
            <a:graphicFrameLocks noGrp="1"/>
          </p:cNvGraphicFramePr>
          <p:nvPr>
            <p:extLst>
              <p:ext uri="{D42A27DB-BD31-4B8C-83A1-F6EECF244321}">
                <p14:modId xmlns:p14="http://schemas.microsoft.com/office/powerpoint/2010/main" val="408103430"/>
              </p:ext>
            </p:extLst>
          </p:nvPr>
        </p:nvGraphicFramePr>
        <p:xfrm>
          <a:off x="5105400" y="1535112"/>
          <a:ext cx="6629399" cy="4179889"/>
        </p:xfrm>
        <a:graphic>
          <a:graphicData uri="http://schemas.openxmlformats.org/drawingml/2006/table">
            <a:tbl>
              <a:tblPr firstRow="1" bandRow="1"/>
              <a:tblGrid>
                <a:gridCol w="2877879">
                  <a:extLst>
                    <a:ext uri="{9D8B030D-6E8A-4147-A177-3AD203B41FA5}">
                      <a16:colId xmlns:a16="http://schemas.microsoft.com/office/drawing/2014/main" val="1129580940"/>
                    </a:ext>
                  </a:extLst>
                </a:gridCol>
                <a:gridCol w="1231042">
                  <a:extLst>
                    <a:ext uri="{9D8B030D-6E8A-4147-A177-3AD203B41FA5}">
                      <a16:colId xmlns:a16="http://schemas.microsoft.com/office/drawing/2014/main" val="1385610776"/>
                    </a:ext>
                  </a:extLst>
                </a:gridCol>
                <a:gridCol w="1298198">
                  <a:extLst>
                    <a:ext uri="{9D8B030D-6E8A-4147-A177-3AD203B41FA5}">
                      <a16:colId xmlns:a16="http://schemas.microsoft.com/office/drawing/2014/main" val="3350682162"/>
                    </a:ext>
                  </a:extLst>
                </a:gridCol>
                <a:gridCol w="1222280">
                  <a:extLst>
                    <a:ext uri="{9D8B030D-6E8A-4147-A177-3AD203B41FA5}">
                      <a16:colId xmlns:a16="http://schemas.microsoft.com/office/drawing/2014/main" val="2335684063"/>
                    </a:ext>
                  </a:extLst>
                </a:gridCol>
              </a:tblGrid>
              <a:tr h="979661">
                <a:tc>
                  <a:txBody>
                    <a:bodyPr/>
                    <a:lstStyle/>
                    <a:p>
                      <a:r>
                        <a:rPr lang="en-US" sz="2000" dirty="0">
                          <a:solidFill>
                            <a:srgbClr val="000000"/>
                          </a:solidFill>
                          <a:effectLst/>
                          <a:latin typeface="Arial" panose="020B0604020202020204" pitchFamily="34" charset="0"/>
                        </a:rPr>
                        <a:t>Primary Working Group</a:t>
                      </a:r>
                      <a:endParaRPr lang="en-US" sz="3600" dirty="0">
                        <a:effectLst/>
                      </a:endParaRPr>
                    </a:p>
                  </a:txBody>
                  <a:tcPr marL="102540" marR="102540" marT="0" marB="0" anchor="b">
                    <a:lnL>
                      <a:noFill/>
                    </a:lnL>
                    <a:lnR>
                      <a:noFill/>
                    </a:lnR>
                    <a:lnT>
                      <a:noFill/>
                    </a:lnT>
                    <a:lnB>
                      <a:noFill/>
                    </a:lnB>
                    <a:noFill/>
                  </a:tcPr>
                </a:tc>
                <a:tc>
                  <a:txBody>
                    <a:bodyPr/>
                    <a:lstStyle/>
                    <a:p>
                      <a:pPr algn="ctr"/>
                      <a:r>
                        <a:rPr lang="en-US" sz="2000" b="1">
                          <a:solidFill>
                            <a:srgbClr val="000000"/>
                          </a:solidFill>
                          <a:effectLst/>
                          <a:latin typeface="Arial" panose="020B0604020202020204" pitchFamily="34" charset="0"/>
                        </a:rPr>
                        <a:t>In Person</a:t>
                      </a:r>
                      <a:endParaRPr lang="en-US" sz="3600">
                        <a:effectLst/>
                      </a:endParaRPr>
                    </a:p>
                  </a:txBody>
                  <a:tcPr marL="102540" marR="102540" marT="0" marB="0" anchor="ctr">
                    <a:lnL>
                      <a:noFill/>
                    </a:lnL>
                    <a:lnR>
                      <a:noFill/>
                    </a:lnR>
                    <a:lnT>
                      <a:noFill/>
                    </a:lnT>
                    <a:lnB>
                      <a:noFill/>
                    </a:lnB>
                    <a:noFill/>
                  </a:tcPr>
                </a:tc>
                <a:tc>
                  <a:txBody>
                    <a:bodyPr/>
                    <a:lstStyle/>
                    <a:p>
                      <a:pPr algn="ctr"/>
                      <a:r>
                        <a:rPr lang="en-US" sz="2000" b="1" dirty="0">
                          <a:solidFill>
                            <a:srgbClr val="000000"/>
                          </a:solidFill>
                          <a:effectLst/>
                          <a:latin typeface="Arial" panose="020B0604020202020204" pitchFamily="34" charset="0"/>
                        </a:rPr>
                        <a:t>Remote</a:t>
                      </a:r>
                      <a:endParaRPr lang="en-US" sz="3600" dirty="0">
                        <a:effectLst/>
                      </a:endParaRPr>
                    </a:p>
                  </a:txBody>
                  <a:tcPr marL="102540" marR="102540" marT="0" marB="0" anchor="ctr">
                    <a:lnL>
                      <a:noFill/>
                    </a:lnL>
                    <a:lnR>
                      <a:noFill/>
                    </a:lnR>
                    <a:lnT>
                      <a:noFill/>
                    </a:lnT>
                    <a:lnB>
                      <a:noFill/>
                    </a:lnB>
                    <a:noFill/>
                  </a:tcPr>
                </a:tc>
                <a:tc>
                  <a:txBody>
                    <a:bodyPr/>
                    <a:lstStyle/>
                    <a:p>
                      <a:pPr algn="ctr"/>
                      <a:r>
                        <a:rPr lang="en-US" sz="2000" b="1">
                          <a:solidFill>
                            <a:srgbClr val="000000"/>
                          </a:solidFill>
                          <a:effectLst/>
                          <a:latin typeface="Arial" panose="020B0604020202020204" pitchFamily="34" charset="0"/>
                        </a:rPr>
                        <a:t>TOTAL</a:t>
                      </a:r>
                      <a:endParaRPr lang="en-US" sz="3600">
                        <a:effectLst/>
                      </a:endParaRPr>
                    </a:p>
                  </a:txBody>
                  <a:tcPr marL="102540" marR="102540" marT="0" marB="0" anchor="ctr">
                    <a:lnL>
                      <a:noFill/>
                    </a:lnL>
                    <a:lnR>
                      <a:noFill/>
                    </a:lnR>
                    <a:lnT>
                      <a:noFill/>
                    </a:lnT>
                    <a:lnB>
                      <a:noFill/>
                    </a:lnB>
                    <a:noFill/>
                  </a:tcPr>
                </a:tc>
                <a:extLst>
                  <a:ext uri="{0D108BD9-81ED-4DB2-BD59-A6C34878D82A}">
                    <a16:rowId xmlns:a16="http://schemas.microsoft.com/office/drawing/2014/main" val="2990003972"/>
                  </a:ext>
                </a:extLst>
              </a:tr>
              <a:tr h="326554">
                <a:tc>
                  <a:txBody>
                    <a:bodyPr/>
                    <a:lstStyle/>
                    <a:p>
                      <a:pPr algn="r"/>
                      <a:r>
                        <a:rPr lang="en-US" sz="2000">
                          <a:solidFill>
                            <a:srgbClr val="000000"/>
                          </a:solidFill>
                          <a:effectLst/>
                          <a:latin typeface="Arial" panose="020B0604020202020204" pitchFamily="34" charset="0"/>
                        </a:rPr>
                        <a:t>802.1</a:t>
                      </a:r>
                      <a:endParaRPr lang="en-US" sz="3600">
                        <a:effectLst/>
                      </a:endParaRPr>
                    </a:p>
                  </a:txBody>
                  <a:tcPr marL="102540" marR="102540" marT="0" marB="0" anchor="b">
                    <a:lnL>
                      <a:noFill/>
                    </a:lnL>
                    <a:lnR>
                      <a:noFill/>
                    </a:lnR>
                    <a:lnT>
                      <a:noFill/>
                    </a:lnT>
                    <a:lnB>
                      <a:noFill/>
                    </a:lnB>
                    <a:noFill/>
                  </a:tcPr>
                </a:tc>
                <a:tc>
                  <a:txBody>
                    <a:bodyPr/>
                    <a:lstStyle/>
                    <a:p>
                      <a:pPr algn="ctr"/>
                      <a:r>
                        <a:rPr lang="en-US" sz="2000">
                          <a:solidFill>
                            <a:srgbClr val="000000"/>
                          </a:solidFill>
                          <a:effectLst/>
                          <a:latin typeface="Arial" panose="020B0604020202020204" pitchFamily="34" charset="0"/>
                        </a:rPr>
                        <a:t>4</a:t>
                      </a:r>
                      <a:endParaRPr lang="en-US" sz="3600">
                        <a:effectLst/>
                      </a:endParaRPr>
                    </a:p>
                  </a:txBody>
                  <a:tcPr marL="102540" marR="102540" marT="0" marB="0" anchor="ctr">
                    <a:lnL>
                      <a:noFill/>
                    </a:lnL>
                    <a:lnR>
                      <a:noFill/>
                    </a:lnR>
                    <a:lnT>
                      <a:noFill/>
                    </a:lnT>
                    <a:lnB>
                      <a:noFill/>
                    </a:lnB>
                    <a:noFill/>
                  </a:tcPr>
                </a:tc>
                <a:tc>
                  <a:txBody>
                    <a:bodyPr/>
                    <a:lstStyle/>
                    <a:p>
                      <a:pPr algn="ctr"/>
                      <a:r>
                        <a:rPr lang="en-US" sz="2000">
                          <a:solidFill>
                            <a:srgbClr val="000000"/>
                          </a:solidFill>
                          <a:effectLst/>
                          <a:latin typeface="Arial" panose="020B0604020202020204" pitchFamily="34" charset="0"/>
                        </a:rPr>
                        <a:t>0</a:t>
                      </a:r>
                      <a:endParaRPr lang="en-US" sz="3600">
                        <a:effectLst/>
                      </a:endParaRPr>
                    </a:p>
                  </a:txBody>
                  <a:tcPr marL="102540" marR="102540" marT="0" marB="0" anchor="ctr">
                    <a:lnL>
                      <a:noFill/>
                    </a:lnL>
                    <a:lnR>
                      <a:noFill/>
                    </a:lnR>
                    <a:lnT>
                      <a:noFill/>
                    </a:lnT>
                    <a:lnB>
                      <a:noFill/>
                    </a:lnB>
                    <a:noFill/>
                  </a:tcPr>
                </a:tc>
                <a:tc>
                  <a:txBody>
                    <a:bodyPr/>
                    <a:lstStyle/>
                    <a:p>
                      <a:pPr algn="ctr"/>
                      <a:r>
                        <a:rPr lang="en-US" sz="2000">
                          <a:solidFill>
                            <a:srgbClr val="000000"/>
                          </a:solidFill>
                          <a:effectLst/>
                          <a:latin typeface="Arial" panose="020B0604020202020204" pitchFamily="34" charset="0"/>
                        </a:rPr>
                        <a:t>4</a:t>
                      </a:r>
                      <a:endParaRPr lang="en-US" sz="3600">
                        <a:effectLst/>
                      </a:endParaRPr>
                    </a:p>
                  </a:txBody>
                  <a:tcPr marL="102540" marR="102540" marT="0" marB="0" anchor="b">
                    <a:lnL>
                      <a:noFill/>
                    </a:lnL>
                    <a:lnR>
                      <a:noFill/>
                    </a:lnR>
                    <a:lnT>
                      <a:noFill/>
                    </a:lnT>
                    <a:lnB>
                      <a:noFill/>
                    </a:lnB>
                    <a:noFill/>
                  </a:tcPr>
                </a:tc>
                <a:extLst>
                  <a:ext uri="{0D108BD9-81ED-4DB2-BD59-A6C34878D82A}">
                    <a16:rowId xmlns:a16="http://schemas.microsoft.com/office/drawing/2014/main" val="3882944983"/>
                  </a:ext>
                </a:extLst>
              </a:tr>
              <a:tr h="326554">
                <a:tc>
                  <a:txBody>
                    <a:bodyPr/>
                    <a:lstStyle/>
                    <a:p>
                      <a:pPr algn="r"/>
                      <a:r>
                        <a:rPr lang="en-US" sz="2000">
                          <a:solidFill>
                            <a:srgbClr val="000000"/>
                          </a:solidFill>
                          <a:effectLst/>
                          <a:latin typeface="Arial" panose="020B0604020202020204" pitchFamily="34" charset="0"/>
                        </a:rPr>
                        <a:t>802.11</a:t>
                      </a:r>
                      <a:endParaRPr lang="en-US" sz="3600">
                        <a:effectLst/>
                      </a:endParaRPr>
                    </a:p>
                  </a:txBody>
                  <a:tcPr marL="102540" marR="102540" marT="0" marB="0" anchor="b">
                    <a:lnL>
                      <a:noFill/>
                    </a:lnL>
                    <a:lnR>
                      <a:noFill/>
                    </a:lnR>
                    <a:lnT>
                      <a:noFill/>
                    </a:lnT>
                    <a:lnB>
                      <a:noFill/>
                    </a:lnB>
                    <a:noFill/>
                  </a:tcPr>
                </a:tc>
                <a:tc>
                  <a:txBody>
                    <a:bodyPr/>
                    <a:lstStyle/>
                    <a:p>
                      <a:pPr algn="ctr"/>
                      <a:r>
                        <a:rPr lang="en-US" sz="2000">
                          <a:solidFill>
                            <a:srgbClr val="000000"/>
                          </a:solidFill>
                          <a:effectLst/>
                          <a:latin typeface="Arial" panose="020B0604020202020204" pitchFamily="34" charset="0"/>
                        </a:rPr>
                        <a:t>65</a:t>
                      </a:r>
                      <a:endParaRPr lang="en-US" sz="3600">
                        <a:effectLst/>
                      </a:endParaRPr>
                    </a:p>
                  </a:txBody>
                  <a:tcPr marL="102540" marR="102540" marT="0" marB="0" anchor="b">
                    <a:lnL>
                      <a:noFill/>
                    </a:lnL>
                    <a:lnR>
                      <a:noFill/>
                    </a:lnR>
                    <a:lnT>
                      <a:noFill/>
                    </a:lnT>
                    <a:lnB>
                      <a:noFill/>
                    </a:lnB>
                    <a:noFill/>
                  </a:tcPr>
                </a:tc>
                <a:tc>
                  <a:txBody>
                    <a:bodyPr/>
                    <a:lstStyle/>
                    <a:p>
                      <a:pPr algn="ctr"/>
                      <a:r>
                        <a:rPr lang="en-US" sz="2000">
                          <a:solidFill>
                            <a:srgbClr val="000000"/>
                          </a:solidFill>
                          <a:effectLst/>
                          <a:latin typeface="Arial" panose="020B0604020202020204" pitchFamily="34" charset="0"/>
                        </a:rPr>
                        <a:t>16</a:t>
                      </a:r>
                      <a:endParaRPr lang="en-US" sz="3600">
                        <a:effectLst/>
                      </a:endParaRPr>
                    </a:p>
                  </a:txBody>
                  <a:tcPr marL="102540" marR="102540" marT="0" marB="0" anchor="b">
                    <a:lnL>
                      <a:noFill/>
                    </a:lnL>
                    <a:lnR>
                      <a:noFill/>
                    </a:lnR>
                    <a:lnT>
                      <a:noFill/>
                    </a:lnT>
                    <a:lnB>
                      <a:noFill/>
                    </a:lnB>
                    <a:noFill/>
                  </a:tcPr>
                </a:tc>
                <a:tc>
                  <a:txBody>
                    <a:bodyPr/>
                    <a:lstStyle/>
                    <a:p>
                      <a:pPr algn="ctr"/>
                      <a:r>
                        <a:rPr lang="en-US" sz="2000">
                          <a:solidFill>
                            <a:srgbClr val="000000"/>
                          </a:solidFill>
                          <a:effectLst/>
                          <a:latin typeface="Arial" panose="020B0604020202020204" pitchFamily="34" charset="0"/>
                        </a:rPr>
                        <a:t>81</a:t>
                      </a:r>
                      <a:endParaRPr lang="en-US" sz="3600">
                        <a:effectLst/>
                      </a:endParaRPr>
                    </a:p>
                  </a:txBody>
                  <a:tcPr marL="102540" marR="102540" marT="0" marB="0" anchor="b">
                    <a:lnL>
                      <a:noFill/>
                    </a:lnL>
                    <a:lnR>
                      <a:noFill/>
                    </a:lnR>
                    <a:lnT>
                      <a:noFill/>
                    </a:lnT>
                    <a:lnB>
                      <a:noFill/>
                    </a:lnB>
                    <a:noFill/>
                  </a:tcPr>
                </a:tc>
                <a:extLst>
                  <a:ext uri="{0D108BD9-81ED-4DB2-BD59-A6C34878D82A}">
                    <a16:rowId xmlns:a16="http://schemas.microsoft.com/office/drawing/2014/main" val="1324390300"/>
                  </a:ext>
                </a:extLst>
              </a:tr>
              <a:tr h="326554">
                <a:tc>
                  <a:txBody>
                    <a:bodyPr/>
                    <a:lstStyle/>
                    <a:p>
                      <a:pPr algn="r"/>
                      <a:r>
                        <a:rPr lang="en-US" sz="2000">
                          <a:solidFill>
                            <a:srgbClr val="000000"/>
                          </a:solidFill>
                          <a:effectLst/>
                          <a:latin typeface="Arial" panose="020B0604020202020204" pitchFamily="34" charset="0"/>
                        </a:rPr>
                        <a:t>802.15</a:t>
                      </a:r>
                      <a:endParaRPr lang="en-US" sz="3600">
                        <a:effectLst/>
                      </a:endParaRPr>
                    </a:p>
                  </a:txBody>
                  <a:tcPr marL="102540" marR="102540" marT="0" marB="0" anchor="b">
                    <a:lnL>
                      <a:noFill/>
                    </a:lnL>
                    <a:lnR>
                      <a:noFill/>
                    </a:lnR>
                    <a:lnT>
                      <a:noFill/>
                    </a:lnT>
                    <a:lnB>
                      <a:noFill/>
                    </a:lnB>
                    <a:noFill/>
                  </a:tcPr>
                </a:tc>
                <a:tc>
                  <a:txBody>
                    <a:bodyPr/>
                    <a:lstStyle/>
                    <a:p>
                      <a:pPr algn="ctr"/>
                      <a:r>
                        <a:rPr lang="en-US" sz="2000">
                          <a:solidFill>
                            <a:srgbClr val="000000"/>
                          </a:solidFill>
                          <a:effectLst/>
                          <a:latin typeface="Arial" panose="020B0604020202020204" pitchFamily="34" charset="0"/>
                        </a:rPr>
                        <a:t>7</a:t>
                      </a:r>
                      <a:endParaRPr lang="en-US" sz="3600">
                        <a:effectLst/>
                      </a:endParaRPr>
                    </a:p>
                  </a:txBody>
                  <a:tcPr marL="102540" marR="102540" marT="0" marB="0" anchor="b">
                    <a:lnL>
                      <a:noFill/>
                    </a:lnL>
                    <a:lnR>
                      <a:noFill/>
                    </a:lnR>
                    <a:lnT>
                      <a:noFill/>
                    </a:lnT>
                    <a:lnB>
                      <a:noFill/>
                    </a:lnB>
                    <a:noFill/>
                  </a:tcPr>
                </a:tc>
                <a:tc>
                  <a:txBody>
                    <a:bodyPr/>
                    <a:lstStyle/>
                    <a:p>
                      <a:pPr algn="ctr"/>
                      <a:r>
                        <a:rPr lang="en-US" sz="2000">
                          <a:solidFill>
                            <a:srgbClr val="000000"/>
                          </a:solidFill>
                          <a:effectLst/>
                          <a:latin typeface="Arial" panose="020B0604020202020204" pitchFamily="34" charset="0"/>
                        </a:rPr>
                        <a:t>1</a:t>
                      </a:r>
                      <a:endParaRPr lang="en-US" sz="3600">
                        <a:effectLst/>
                      </a:endParaRPr>
                    </a:p>
                  </a:txBody>
                  <a:tcPr marL="102540" marR="102540" marT="0" marB="0" anchor="b">
                    <a:lnL>
                      <a:noFill/>
                    </a:lnL>
                    <a:lnR>
                      <a:noFill/>
                    </a:lnR>
                    <a:lnT>
                      <a:noFill/>
                    </a:lnT>
                    <a:lnB>
                      <a:noFill/>
                    </a:lnB>
                    <a:noFill/>
                  </a:tcPr>
                </a:tc>
                <a:tc>
                  <a:txBody>
                    <a:bodyPr/>
                    <a:lstStyle/>
                    <a:p>
                      <a:pPr algn="ctr"/>
                      <a:r>
                        <a:rPr lang="en-US" sz="2000">
                          <a:solidFill>
                            <a:srgbClr val="000000"/>
                          </a:solidFill>
                          <a:effectLst/>
                          <a:latin typeface="Arial" panose="020B0604020202020204" pitchFamily="34" charset="0"/>
                        </a:rPr>
                        <a:t>8</a:t>
                      </a:r>
                      <a:endParaRPr lang="en-US" sz="3600">
                        <a:effectLst/>
                      </a:endParaRPr>
                    </a:p>
                  </a:txBody>
                  <a:tcPr marL="102540" marR="102540" marT="0" marB="0" anchor="b">
                    <a:lnL>
                      <a:noFill/>
                    </a:lnL>
                    <a:lnR>
                      <a:noFill/>
                    </a:lnR>
                    <a:lnT>
                      <a:noFill/>
                    </a:lnT>
                    <a:lnB>
                      <a:noFill/>
                    </a:lnB>
                    <a:noFill/>
                  </a:tcPr>
                </a:tc>
                <a:extLst>
                  <a:ext uri="{0D108BD9-81ED-4DB2-BD59-A6C34878D82A}">
                    <a16:rowId xmlns:a16="http://schemas.microsoft.com/office/drawing/2014/main" val="2141473658"/>
                  </a:ext>
                </a:extLst>
              </a:tr>
              <a:tr h="326554">
                <a:tc>
                  <a:txBody>
                    <a:bodyPr/>
                    <a:lstStyle/>
                    <a:p>
                      <a:pPr algn="r"/>
                      <a:r>
                        <a:rPr lang="en-US" sz="2000">
                          <a:solidFill>
                            <a:srgbClr val="000000"/>
                          </a:solidFill>
                          <a:effectLst/>
                          <a:latin typeface="Arial" panose="020B0604020202020204" pitchFamily="34" charset="0"/>
                        </a:rPr>
                        <a:t>802.18</a:t>
                      </a:r>
                      <a:endParaRPr lang="en-US" sz="3600">
                        <a:effectLst/>
                      </a:endParaRPr>
                    </a:p>
                  </a:txBody>
                  <a:tcPr marL="102540" marR="102540" marT="0" marB="0" anchor="b">
                    <a:lnL>
                      <a:noFill/>
                    </a:lnL>
                    <a:lnR>
                      <a:noFill/>
                    </a:lnR>
                    <a:lnT>
                      <a:noFill/>
                    </a:lnT>
                    <a:lnB>
                      <a:noFill/>
                    </a:lnB>
                    <a:noFill/>
                  </a:tcPr>
                </a:tc>
                <a:tc>
                  <a:txBody>
                    <a:bodyPr/>
                    <a:lstStyle/>
                    <a:p>
                      <a:pPr algn="ctr"/>
                      <a:r>
                        <a:rPr lang="en-US" sz="2000">
                          <a:solidFill>
                            <a:srgbClr val="000000"/>
                          </a:solidFill>
                          <a:effectLst/>
                          <a:latin typeface="Arial" panose="020B0604020202020204" pitchFamily="34" charset="0"/>
                        </a:rPr>
                        <a:t>1</a:t>
                      </a:r>
                      <a:endParaRPr lang="en-US" sz="3600">
                        <a:effectLst/>
                      </a:endParaRPr>
                    </a:p>
                  </a:txBody>
                  <a:tcPr marL="102540" marR="102540" marT="0" marB="0" anchor="b">
                    <a:lnL>
                      <a:noFill/>
                    </a:lnL>
                    <a:lnR>
                      <a:noFill/>
                    </a:lnR>
                    <a:lnT>
                      <a:noFill/>
                    </a:lnT>
                    <a:lnB>
                      <a:noFill/>
                    </a:lnB>
                    <a:noFill/>
                  </a:tcPr>
                </a:tc>
                <a:tc>
                  <a:txBody>
                    <a:bodyPr/>
                    <a:lstStyle/>
                    <a:p>
                      <a:pPr algn="ctr"/>
                      <a:r>
                        <a:rPr lang="en-US" sz="2000">
                          <a:solidFill>
                            <a:srgbClr val="000000"/>
                          </a:solidFill>
                          <a:effectLst/>
                          <a:latin typeface="Arial" panose="020B0604020202020204" pitchFamily="34" charset="0"/>
                        </a:rPr>
                        <a:t>0</a:t>
                      </a:r>
                      <a:endParaRPr lang="en-US" sz="3600">
                        <a:effectLst/>
                      </a:endParaRPr>
                    </a:p>
                  </a:txBody>
                  <a:tcPr marL="102540" marR="102540" marT="0" marB="0" anchor="b">
                    <a:lnL>
                      <a:noFill/>
                    </a:lnL>
                    <a:lnR>
                      <a:noFill/>
                    </a:lnR>
                    <a:lnT>
                      <a:noFill/>
                    </a:lnT>
                    <a:lnB>
                      <a:noFill/>
                    </a:lnB>
                    <a:noFill/>
                  </a:tcPr>
                </a:tc>
                <a:tc>
                  <a:txBody>
                    <a:bodyPr/>
                    <a:lstStyle/>
                    <a:p>
                      <a:pPr algn="ctr"/>
                      <a:r>
                        <a:rPr lang="en-US" sz="2000">
                          <a:solidFill>
                            <a:srgbClr val="000000"/>
                          </a:solidFill>
                          <a:effectLst/>
                          <a:latin typeface="Arial" panose="020B0604020202020204" pitchFamily="34" charset="0"/>
                        </a:rPr>
                        <a:t>1</a:t>
                      </a:r>
                      <a:endParaRPr lang="en-US" sz="3600">
                        <a:effectLst/>
                      </a:endParaRPr>
                    </a:p>
                  </a:txBody>
                  <a:tcPr marL="102540" marR="102540" marT="0" marB="0" anchor="b">
                    <a:lnL>
                      <a:noFill/>
                    </a:lnL>
                    <a:lnR>
                      <a:noFill/>
                    </a:lnR>
                    <a:lnT>
                      <a:noFill/>
                    </a:lnT>
                    <a:lnB>
                      <a:noFill/>
                    </a:lnB>
                    <a:noFill/>
                  </a:tcPr>
                </a:tc>
                <a:extLst>
                  <a:ext uri="{0D108BD9-81ED-4DB2-BD59-A6C34878D82A}">
                    <a16:rowId xmlns:a16="http://schemas.microsoft.com/office/drawing/2014/main" val="388006504"/>
                  </a:ext>
                </a:extLst>
              </a:tr>
              <a:tr h="326554">
                <a:tc>
                  <a:txBody>
                    <a:bodyPr/>
                    <a:lstStyle/>
                    <a:p>
                      <a:pPr algn="r"/>
                      <a:r>
                        <a:rPr lang="en-US" sz="2000">
                          <a:solidFill>
                            <a:srgbClr val="000000"/>
                          </a:solidFill>
                          <a:effectLst/>
                          <a:latin typeface="Arial" panose="020B0604020202020204" pitchFamily="34" charset="0"/>
                        </a:rPr>
                        <a:t>802.19</a:t>
                      </a:r>
                      <a:endParaRPr lang="en-US" sz="3600">
                        <a:effectLst/>
                      </a:endParaRPr>
                    </a:p>
                  </a:txBody>
                  <a:tcPr marL="102540" marR="102540" marT="0" marB="0" anchor="b">
                    <a:lnL>
                      <a:noFill/>
                    </a:lnL>
                    <a:lnR>
                      <a:noFill/>
                    </a:lnR>
                    <a:lnT>
                      <a:noFill/>
                    </a:lnT>
                    <a:lnB>
                      <a:noFill/>
                    </a:lnB>
                    <a:noFill/>
                  </a:tcPr>
                </a:tc>
                <a:tc>
                  <a:txBody>
                    <a:bodyPr/>
                    <a:lstStyle/>
                    <a:p>
                      <a:pPr algn="ctr"/>
                      <a:r>
                        <a:rPr lang="en-US" sz="2000">
                          <a:solidFill>
                            <a:srgbClr val="000000"/>
                          </a:solidFill>
                          <a:effectLst/>
                          <a:latin typeface="Arial" panose="020B0604020202020204" pitchFamily="34" charset="0"/>
                        </a:rPr>
                        <a:t>0</a:t>
                      </a:r>
                      <a:endParaRPr lang="en-US" sz="3600">
                        <a:effectLst/>
                      </a:endParaRPr>
                    </a:p>
                  </a:txBody>
                  <a:tcPr marL="102540" marR="102540" marT="0" marB="0" anchor="b">
                    <a:lnL>
                      <a:noFill/>
                    </a:lnL>
                    <a:lnR>
                      <a:noFill/>
                    </a:lnR>
                    <a:lnT>
                      <a:noFill/>
                    </a:lnT>
                    <a:lnB>
                      <a:noFill/>
                    </a:lnB>
                    <a:noFill/>
                  </a:tcPr>
                </a:tc>
                <a:tc>
                  <a:txBody>
                    <a:bodyPr/>
                    <a:lstStyle/>
                    <a:p>
                      <a:pPr algn="ctr"/>
                      <a:r>
                        <a:rPr lang="en-US" sz="2000">
                          <a:solidFill>
                            <a:srgbClr val="000000"/>
                          </a:solidFill>
                          <a:effectLst/>
                          <a:latin typeface="Arial" panose="020B0604020202020204" pitchFamily="34" charset="0"/>
                        </a:rPr>
                        <a:t>0</a:t>
                      </a:r>
                      <a:endParaRPr lang="en-US" sz="3600">
                        <a:effectLst/>
                      </a:endParaRPr>
                    </a:p>
                  </a:txBody>
                  <a:tcPr marL="102540" marR="102540" marT="0" marB="0" anchor="b">
                    <a:lnL>
                      <a:noFill/>
                    </a:lnL>
                    <a:lnR>
                      <a:noFill/>
                    </a:lnR>
                    <a:lnT>
                      <a:noFill/>
                    </a:lnT>
                    <a:lnB>
                      <a:noFill/>
                    </a:lnB>
                    <a:noFill/>
                  </a:tcPr>
                </a:tc>
                <a:tc>
                  <a:txBody>
                    <a:bodyPr/>
                    <a:lstStyle/>
                    <a:p>
                      <a:pPr algn="ctr"/>
                      <a:r>
                        <a:rPr lang="en-US" sz="2000">
                          <a:solidFill>
                            <a:srgbClr val="000000"/>
                          </a:solidFill>
                          <a:effectLst/>
                          <a:latin typeface="Arial" panose="020B0604020202020204" pitchFamily="34" charset="0"/>
                        </a:rPr>
                        <a:t>0</a:t>
                      </a:r>
                      <a:endParaRPr lang="en-US" sz="3600">
                        <a:effectLst/>
                      </a:endParaRPr>
                    </a:p>
                  </a:txBody>
                  <a:tcPr marL="102540" marR="102540" marT="0" marB="0" anchor="b">
                    <a:lnL>
                      <a:noFill/>
                    </a:lnL>
                    <a:lnR>
                      <a:noFill/>
                    </a:lnR>
                    <a:lnT>
                      <a:noFill/>
                    </a:lnT>
                    <a:lnB>
                      <a:noFill/>
                    </a:lnB>
                    <a:noFill/>
                  </a:tcPr>
                </a:tc>
                <a:extLst>
                  <a:ext uri="{0D108BD9-81ED-4DB2-BD59-A6C34878D82A}">
                    <a16:rowId xmlns:a16="http://schemas.microsoft.com/office/drawing/2014/main" val="2218470716"/>
                  </a:ext>
                </a:extLst>
              </a:tr>
              <a:tr h="326554">
                <a:tc>
                  <a:txBody>
                    <a:bodyPr/>
                    <a:lstStyle/>
                    <a:p>
                      <a:pPr algn="r"/>
                      <a:r>
                        <a:rPr lang="en-US" sz="2000">
                          <a:solidFill>
                            <a:srgbClr val="000000"/>
                          </a:solidFill>
                          <a:effectLst/>
                          <a:latin typeface="Arial" panose="020B0604020202020204" pitchFamily="34" charset="0"/>
                        </a:rPr>
                        <a:t>802.24</a:t>
                      </a:r>
                      <a:endParaRPr lang="en-US" sz="3600">
                        <a:effectLst/>
                      </a:endParaRPr>
                    </a:p>
                  </a:txBody>
                  <a:tcPr marL="102540" marR="102540" marT="0" marB="0" anchor="b">
                    <a:lnL>
                      <a:noFill/>
                    </a:lnL>
                    <a:lnR>
                      <a:noFill/>
                    </a:lnR>
                    <a:lnT>
                      <a:noFill/>
                    </a:lnT>
                    <a:lnB>
                      <a:noFill/>
                    </a:lnB>
                    <a:noFill/>
                  </a:tcPr>
                </a:tc>
                <a:tc>
                  <a:txBody>
                    <a:bodyPr/>
                    <a:lstStyle/>
                    <a:p>
                      <a:pPr algn="ctr"/>
                      <a:r>
                        <a:rPr lang="en-US" sz="2000">
                          <a:solidFill>
                            <a:srgbClr val="000000"/>
                          </a:solidFill>
                          <a:effectLst/>
                          <a:latin typeface="Arial" panose="020B0604020202020204" pitchFamily="34" charset="0"/>
                        </a:rPr>
                        <a:t>0</a:t>
                      </a:r>
                      <a:endParaRPr lang="en-US" sz="3600">
                        <a:effectLst/>
                      </a:endParaRPr>
                    </a:p>
                  </a:txBody>
                  <a:tcPr marL="102540" marR="102540" marT="0" marB="0" anchor="b">
                    <a:lnL>
                      <a:noFill/>
                    </a:lnL>
                    <a:lnR>
                      <a:noFill/>
                    </a:lnR>
                    <a:lnT>
                      <a:noFill/>
                    </a:lnT>
                    <a:lnB>
                      <a:noFill/>
                    </a:lnB>
                    <a:noFill/>
                  </a:tcPr>
                </a:tc>
                <a:tc>
                  <a:txBody>
                    <a:bodyPr/>
                    <a:lstStyle/>
                    <a:p>
                      <a:pPr algn="ctr"/>
                      <a:r>
                        <a:rPr lang="en-US" sz="2000">
                          <a:solidFill>
                            <a:srgbClr val="000000"/>
                          </a:solidFill>
                          <a:effectLst/>
                          <a:latin typeface="Arial" panose="020B0604020202020204" pitchFamily="34" charset="0"/>
                        </a:rPr>
                        <a:t>0</a:t>
                      </a:r>
                      <a:endParaRPr lang="en-US" sz="3600">
                        <a:effectLst/>
                      </a:endParaRPr>
                    </a:p>
                  </a:txBody>
                  <a:tcPr marL="102540" marR="102540" marT="0" marB="0" anchor="b">
                    <a:lnL>
                      <a:noFill/>
                    </a:lnL>
                    <a:lnR>
                      <a:noFill/>
                    </a:lnR>
                    <a:lnT>
                      <a:noFill/>
                    </a:lnT>
                    <a:lnB>
                      <a:noFill/>
                    </a:lnB>
                    <a:noFill/>
                  </a:tcPr>
                </a:tc>
                <a:tc>
                  <a:txBody>
                    <a:bodyPr/>
                    <a:lstStyle/>
                    <a:p>
                      <a:pPr algn="ctr"/>
                      <a:r>
                        <a:rPr lang="en-US" sz="2000">
                          <a:solidFill>
                            <a:srgbClr val="000000"/>
                          </a:solidFill>
                          <a:effectLst/>
                          <a:latin typeface="Arial" panose="020B0604020202020204" pitchFamily="34" charset="0"/>
                        </a:rPr>
                        <a:t>0</a:t>
                      </a:r>
                      <a:endParaRPr lang="en-US" sz="3600">
                        <a:effectLst/>
                      </a:endParaRPr>
                    </a:p>
                  </a:txBody>
                  <a:tcPr marL="102540" marR="102540" marT="0" marB="0" anchor="b">
                    <a:lnL>
                      <a:noFill/>
                    </a:lnL>
                    <a:lnR>
                      <a:noFill/>
                    </a:lnR>
                    <a:lnT>
                      <a:noFill/>
                    </a:lnT>
                    <a:lnB>
                      <a:noFill/>
                    </a:lnB>
                    <a:noFill/>
                  </a:tcPr>
                </a:tc>
                <a:extLst>
                  <a:ext uri="{0D108BD9-81ED-4DB2-BD59-A6C34878D82A}">
                    <a16:rowId xmlns:a16="http://schemas.microsoft.com/office/drawing/2014/main" val="3797801323"/>
                  </a:ext>
                </a:extLst>
              </a:tr>
              <a:tr h="587796">
                <a:tc>
                  <a:txBody>
                    <a:bodyPr/>
                    <a:lstStyle/>
                    <a:p>
                      <a:endParaRPr lang="en-US" sz="3600" dirty="0">
                        <a:effectLst/>
                      </a:endParaRPr>
                    </a:p>
                  </a:txBody>
                  <a:tcPr marL="102540" marR="102540" marT="0" marB="0" anchor="b">
                    <a:lnL>
                      <a:noFill/>
                    </a:lnL>
                    <a:lnR>
                      <a:noFill/>
                    </a:lnR>
                    <a:lnT>
                      <a:noFill/>
                    </a:lnT>
                    <a:lnB>
                      <a:noFill/>
                    </a:lnB>
                    <a:noFill/>
                  </a:tcPr>
                </a:tc>
                <a:tc>
                  <a:txBody>
                    <a:bodyPr/>
                    <a:lstStyle/>
                    <a:p>
                      <a:endParaRPr lang="en-US" sz="3600">
                        <a:effectLst/>
                      </a:endParaRPr>
                    </a:p>
                  </a:txBody>
                  <a:tcPr marL="102540" marR="102540" marT="0" marB="0" anchor="b">
                    <a:lnL>
                      <a:noFill/>
                    </a:lnL>
                    <a:lnR>
                      <a:noFill/>
                    </a:lnR>
                    <a:lnT>
                      <a:noFill/>
                    </a:lnT>
                    <a:lnB>
                      <a:noFill/>
                    </a:lnB>
                    <a:noFill/>
                  </a:tcPr>
                </a:tc>
                <a:tc>
                  <a:txBody>
                    <a:bodyPr/>
                    <a:lstStyle/>
                    <a:p>
                      <a:endParaRPr lang="en-US" sz="3600">
                        <a:effectLst/>
                      </a:endParaRPr>
                    </a:p>
                  </a:txBody>
                  <a:tcPr marL="102540" marR="102540" marT="0" marB="0" anchor="b">
                    <a:lnL>
                      <a:noFill/>
                    </a:lnL>
                    <a:lnR>
                      <a:noFill/>
                    </a:lnR>
                    <a:lnT>
                      <a:noFill/>
                    </a:lnT>
                    <a:lnB>
                      <a:noFill/>
                    </a:lnB>
                    <a:noFill/>
                  </a:tcPr>
                </a:tc>
                <a:tc>
                  <a:txBody>
                    <a:bodyPr/>
                    <a:lstStyle/>
                    <a:p>
                      <a:endParaRPr lang="en-US" sz="3600">
                        <a:effectLst/>
                      </a:endParaRPr>
                    </a:p>
                  </a:txBody>
                  <a:tcPr marL="102540" marR="102540" marT="0" marB="0" anchor="b">
                    <a:lnL>
                      <a:noFill/>
                    </a:lnL>
                    <a:lnR>
                      <a:noFill/>
                    </a:lnR>
                    <a:lnT>
                      <a:noFill/>
                    </a:lnT>
                    <a:lnB>
                      <a:noFill/>
                    </a:lnB>
                    <a:noFill/>
                  </a:tcPr>
                </a:tc>
                <a:extLst>
                  <a:ext uri="{0D108BD9-81ED-4DB2-BD59-A6C34878D82A}">
                    <a16:rowId xmlns:a16="http://schemas.microsoft.com/office/drawing/2014/main" val="4072405"/>
                  </a:ext>
                </a:extLst>
              </a:tr>
              <a:tr h="653108">
                <a:tc>
                  <a:txBody>
                    <a:bodyPr/>
                    <a:lstStyle/>
                    <a:p>
                      <a:r>
                        <a:rPr lang="en-US" sz="2000">
                          <a:solidFill>
                            <a:srgbClr val="000000"/>
                          </a:solidFill>
                          <a:effectLst/>
                          <a:latin typeface="Arial" panose="020B0604020202020204" pitchFamily="34" charset="0"/>
                        </a:rPr>
                        <a:t>First Time Attending:</a:t>
                      </a:r>
                      <a:endParaRPr lang="en-US" sz="3600">
                        <a:effectLst/>
                      </a:endParaRPr>
                    </a:p>
                  </a:txBody>
                  <a:tcPr marL="102540" marR="102540" marT="0" marB="0" anchor="b">
                    <a:lnL>
                      <a:noFill/>
                    </a:lnL>
                    <a:lnR>
                      <a:noFill/>
                    </a:lnR>
                    <a:lnT>
                      <a:noFill/>
                    </a:lnT>
                    <a:lnB>
                      <a:noFill/>
                    </a:lnB>
                    <a:noFill/>
                  </a:tcPr>
                </a:tc>
                <a:tc>
                  <a:txBody>
                    <a:bodyPr/>
                    <a:lstStyle/>
                    <a:p>
                      <a:pPr algn="ctr"/>
                      <a:r>
                        <a:rPr lang="en-US" sz="2000">
                          <a:solidFill>
                            <a:srgbClr val="000000"/>
                          </a:solidFill>
                          <a:effectLst/>
                          <a:latin typeface="Arial" panose="020B0604020202020204" pitchFamily="34" charset="0"/>
                        </a:rPr>
                        <a:t>0</a:t>
                      </a:r>
                      <a:endParaRPr lang="en-US" sz="3600">
                        <a:effectLst/>
                      </a:endParaRPr>
                    </a:p>
                  </a:txBody>
                  <a:tcPr marL="102540" marR="102540" marT="0" marB="0" anchor="b">
                    <a:lnL>
                      <a:noFill/>
                    </a:lnL>
                    <a:lnR>
                      <a:noFill/>
                    </a:lnR>
                    <a:lnT>
                      <a:noFill/>
                    </a:lnT>
                    <a:lnB>
                      <a:noFill/>
                    </a:lnB>
                    <a:noFill/>
                  </a:tcPr>
                </a:tc>
                <a:tc>
                  <a:txBody>
                    <a:bodyPr/>
                    <a:lstStyle/>
                    <a:p>
                      <a:pPr algn="ctr"/>
                      <a:r>
                        <a:rPr lang="en-US" sz="2000">
                          <a:solidFill>
                            <a:srgbClr val="000000"/>
                          </a:solidFill>
                          <a:effectLst/>
                          <a:latin typeface="Arial" panose="020B0604020202020204" pitchFamily="34" charset="0"/>
                        </a:rPr>
                        <a:t>0</a:t>
                      </a:r>
                      <a:endParaRPr lang="en-US" sz="3600">
                        <a:effectLst/>
                      </a:endParaRPr>
                    </a:p>
                  </a:txBody>
                  <a:tcPr marL="102540" marR="102540" marT="0" marB="0" anchor="b">
                    <a:lnL>
                      <a:noFill/>
                    </a:lnL>
                    <a:lnR>
                      <a:noFill/>
                    </a:lnR>
                    <a:lnT>
                      <a:noFill/>
                    </a:lnT>
                    <a:lnB>
                      <a:noFill/>
                    </a:lnB>
                    <a:noFill/>
                  </a:tcPr>
                </a:tc>
                <a:tc>
                  <a:txBody>
                    <a:bodyPr/>
                    <a:lstStyle/>
                    <a:p>
                      <a:pPr algn="ctr"/>
                      <a:r>
                        <a:rPr lang="en-US" sz="2000" dirty="0">
                          <a:solidFill>
                            <a:srgbClr val="000000"/>
                          </a:solidFill>
                          <a:effectLst/>
                          <a:latin typeface="Arial" panose="020B0604020202020204" pitchFamily="34" charset="0"/>
                        </a:rPr>
                        <a:t>0</a:t>
                      </a:r>
                      <a:endParaRPr lang="en-US" sz="3600" dirty="0">
                        <a:effectLst/>
                      </a:endParaRPr>
                    </a:p>
                  </a:txBody>
                  <a:tcPr marL="102540" marR="102540" marT="0" marB="0" anchor="b">
                    <a:lnL>
                      <a:noFill/>
                    </a:lnL>
                    <a:lnR>
                      <a:noFill/>
                    </a:lnR>
                    <a:lnT>
                      <a:noFill/>
                    </a:lnT>
                    <a:lnB>
                      <a:noFill/>
                    </a:lnB>
                    <a:noFill/>
                  </a:tcPr>
                </a:tc>
                <a:extLst>
                  <a:ext uri="{0D108BD9-81ED-4DB2-BD59-A6C34878D82A}">
                    <a16:rowId xmlns:a16="http://schemas.microsoft.com/office/drawing/2014/main" val="1918635629"/>
                  </a:ext>
                </a:extLst>
              </a:tr>
            </a:tbl>
          </a:graphicData>
        </a:graphic>
      </p:graphicFrame>
    </p:spTree>
    <p:extLst>
      <p:ext uri="{BB962C8B-B14F-4D97-AF65-F5344CB8AC3E}">
        <p14:creationId xmlns:p14="http://schemas.microsoft.com/office/powerpoint/2010/main" val="31664827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title"/>
          </p:nvPr>
        </p:nvSpPr>
        <p:spPr>
          <a:xfrm>
            <a:off x="929218" y="2896393"/>
            <a:ext cx="10361084" cy="1370807"/>
          </a:xfrm>
        </p:spPr>
        <p:txBody>
          <a:bodyPr spcFirstLastPara="1" vert="horz" wrap="square" lIns="121900" tIns="121900" rIns="121900" bIns="121900" numCol="1" anchor="ctr" anchorCtr="0" compatLnSpc="1">
            <a:prstTxWarp prst="textNoShape">
              <a:avLst/>
            </a:prstTxWarp>
            <a:noAutofit/>
          </a:bodyPr>
          <a:lstStyle/>
          <a:p>
            <a:pPr>
              <a:lnSpc>
                <a:spcPct val="90000"/>
              </a:lnSpc>
              <a:spcBef>
                <a:spcPts val="0"/>
              </a:spcBef>
              <a:spcAft>
                <a:spcPts val="0"/>
              </a:spcAft>
            </a:pPr>
            <a:r>
              <a:rPr lang="en-US" dirty="0"/>
              <a:t>IEEE 802 INTERIM MEETINGS</a:t>
            </a:r>
          </a:p>
          <a:p>
            <a:pPr>
              <a:lnSpc>
                <a:spcPct val="90000"/>
              </a:lnSpc>
              <a:spcBef>
                <a:spcPts val="0"/>
              </a:spcBef>
              <a:spcAft>
                <a:spcPts val="0"/>
              </a:spcAft>
            </a:pPr>
            <a:br>
              <a:rPr lang="en-US" dirty="0"/>
            </a:br>
            <a:r>
              <a:rPr lang="en-US" dirty="0"/>
              <a:t>MTG Events May 2026 Options Summary</a:t>
            </a:r>
          </a:p>
        </p:txBody>
      </p:sp>
      <p:sp>
        <p:nvSpPr>
          <p:cNvPr id="61" name="Date Placeholder 2">
            <a:extLst>
              <a:ext uri="{FF2B5EF4-FFF2-40B4-BE49-F238E27FC236}">
                <a16:creationId xmlns:a16="http://schemas.microsoft.com/office/drawing/2014/main" id="{999EB8B3-0E5A-8ECC-914C-EFDDB41B66AC}"/>
              </a:ext>
            </a:extLst>
          </p:cNvPr>
          <p:cNvSpPr>
            <a:spLocks noGrp="1"/>
          </p:cNvSpPr>
          <p:nvPr>
            <p:ph type="dt" idx="10"/>
          </p:nvPr>
        </p:nvSpPr>
        <p:spPr/>
        <p:txBody>
          <a:bodyPr/>
          <a:lstStyle/>
          <a:p>
            <a:pPr>
              <a:spcAft>
                <a:spcPts val="600"/>
              </a:spcAft>
            </a:pPr>
            <a:r>
              <a:rPr lang="en-US"/>
              <a:t>March 2024</a:t>
            </a:r>
            <a:endParaRPr lang="en-GB"/>
          </a:p>
        </p:txBody>
      </p:sp>
      <p:sp>
        <p:nvSpPr>
          <p:cNvPr id="63" name="Footer Placeholder 3">
            <a:extLst>
              <a:ext uri="{FF2B5EF4-FFF2-40B4-BE49-F238E27FC236}">
                <a16:creationId xmlns:a16="http://schemas.microsoft.com/office/drawing/2014/main" id="{381146A8-05E6-C4E6-B56A-D2F6371BBEC0}"/>
              </a:ext>
            </a:extLst>
          </p:cNvPr>
          <p:cNvSpPr>
            <a:spLocks noGrp="1"/>
          </p:cNvSpPr>
          <p:nvPr>
            <p:ph type="ftr" idx="11"/>
          </p:nvPr>
        </p:nvSpPr>
        <p:spPr/>
        <p:txBody>
          <a:bodyPr/>
          <a:lstStyle/>
          <a:p>
            <a:pPr>
              <a:spcAft>
                <a:spcPts val="600"/>
              </a:spcAft>
            </a:pPr>
            <a:r>
              <a:rPr lang="en-GB"/>
              <a:t>Jon Rosdahl, Qualcomm</a:t>
            </a:r>
          </a:p>
        </p:txBody>
      </p:sp>
      <p:sp>
        <p:nvSpPr>
          <p:cNvPr id="65" name="Slide Number Placeholder 4">
            <a:extLst>
              <a:ext uri="{FF2B5EF4-FFF2-40B4-BE49-F238E27FC236}">
                <a16:creationId xmlns:a16="http://schemas.microsoft.com/office/drawing/2014/main" id="{31F85882-8436-B9F3-0A82-B2944851D68F}"/>
              </a:ext>
            </a:extLst>
          </p:cNvPr>
          <p:cNvSpPr>
            <a:spLocks noGrp="1"/>
          </p:cNvSpPr>
          <p:nvPr>
            <p:ph type="sldNum" idx="12"/>
          </p:nvPr>
        </p:nvSpPr>
        <p:spPr/>
        <p:txBody>
          <a:bodyPr/>
          <a:lstStyle/>
          <a:p>
            <a:pPr>
              <a:spcAft>
                <a:spcPts val="600"/>
              </a:spcAft>
            </a:pPr>
            <a:r>
              <a:rPr lang="en-GB"/>
              <a:t>Slide </a:t>
            </a:r>
            <a:fld id="{06B781AF-4CCF-49B0-A572-DE54FBE5D942}" type="slidenum">
              <a:rPr lang="en-GB" smtClean="0"/>
              <a:pPr>
                <a:spcAft>
                  <a:spcPts val="600"/>
                </a:spcAft>
              </a:pPr>
              <a:t>9</a:t>
            </a:fld>
            <a:endParaRPr lang="en-GB"/>
          </a:p>
        </p:txBody>
      </p:sp>
      <p:sp>
        <p:nvSpPr>
          <p:cNvPr id="56" name="Google Shape;56;p13"/>
          <p:cNvSpPr txBox="1"/>
          <p:nvPr/>
        </p:nvSpPr>
        <p:spPr>
          <a:xfrm>
            <a:off x="274367" y="6136100"/>
            <a:ext cx="7608800" cy="512857"/>
          </a:xfrm>
          <a:prstGeom prst="rect">
            <a:avLst/>
          </a:prstGeom>
          <a:noFill/>
          <a:ln>
            <a:noFill/>
          </a:ln>
        </p:spPr>
        <p:txBody>
          <a:bodyPr spcFirstLastPara="1" wrap="square" lIns="121900" tIns="121900" rIns="121900" bIns="121900" anchor="t" anchorCtr="0">
            <a:spAutoFit/>
          </a:bodyPr>
          <a:lstStyle/>
          <a:p>
            <a:pPr>
              <a:spcBef>
                <a:spcPts val="0"/>
              </a:spcBef>
              <a:spcAft>
                <a:spcPts val="0"/>
              </a:spcAft>
            </a:pPr>
            <a:endParaRPr sz="1733">
              <a:solidFill>
                <a:schemeClr val="dk1"/>
              </a:solidFill>
            </a:endParaRPr>
          </a:p>
        </p:txBody>
      </p:sp>
    </p:spTree>
  </p:cSld>
  <p:clrMapOvr>
    <a:masterClrMapping/>
  </p:clrMapOvr>
</p:sld>
</file>

<file path=ppt/theme/theme1.xml><?xml version="1.0" encoding="utf-8"?>
<a:theme xmlns:a="http://schemas.openxmlformats.org/drawingml/2006/main" name="802-11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C4AC373-BE23-4904-9DE2-44E67FE1D9E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1013A26-D71D-41CE-82F4-78BAE0CFF346}">
  <ds:schemaRefs>
    <ds:schemaRef ds:uri="http://schemas.microsoft.com/sharepoint/v3/contenttype/forms"/>
  </ds:schemaRefs>
</ds:datastoreItem>
</file>

<file path=customXml/itemProps3.xml><?xml version="1.0" encoding="utf-8"?>
<ds:datastoreItem xmlns:ds="http://schemas.openxmlformats.org/officeDocument/2006/customXml" ds:itemID="{C2989ECB-1F4C-41CF-B54E-6E4D89801667}">
  <ds:schemaRefs>
    <ds:schemaRef ds:uri="http://www.w3.org/XML/1998/namespace"/>
    <ds:schemaRef ds:uri="http://purl.org/dc/elements/1.1/"/>
    <ds:schemaRef ds:uri="http://purl.org/dc/dcmitype/"/>
    <ds:schemaRef ds:uri="http://schemas.openxmlformats.org/package/2006/metadata/core-properties"/>
    <ds:schemaRef ds:uri="http://purl.org/dc/terms/"/>
    <ds:schemaRef ds:uri="http://schemas.microsoft.com/office/2006/documentManagement/types"/>
    <ds:schemaRef ds:uri="ba37140e-f4c5-4a6c-a9b4-20a691ce6c8a"/>
    <ds:schemaRef ds:uri="http://schemas.microsoft.com/office/infopath/2007/PartnerControls"/>
    <ds:schemaRef ds:uri="cc9c437c-ae0c-4066-8d90-a0f7de786127"/>
    <ds:schemaRef ds:uri="http://schemas.microsoft.com/office/2006/metadata/properties"/>
  </ds:schemaRefs>
</ds:datastoreItem>
</file>

<file path=docMetadata/LabelInfo.xml><?xml version="1.0" encoding="utf-8"?>
<clbl:labelList xmlns:clbl="http://schemas.microsoft.com/office/2020/mipLabelMetadata">
  <clbl:label id="{d747bccc-1f7a-43de-9506-0ef23dd23464}" enabled="1" method="Privileged" siteId="{98e9ba89-e1a1-4e38-9007-8bdabc25de1d}" removed="0"/>
</clbl:labelList>
</file>

<file path=docProps/app.xml><?xml version="1.0" encoding="utf-8"?>
<Properties xmlns="http://schemas.openxmlformats.org/officeDocument/2006/extended-properties" xmlns:vt="http://schemas.openxmlformats.org/officeDocument/2006/docPropsVTypes">
  <Template/>
  <TotalTime>127147</TotalTime>
  <Words>4314</Words>
  <Application>Microsoft Office PowerPoint</Application>
  <PresentationFormat>Widescreen</PresentationFormat>
  <Paragraphs>603</Paragraphs>
  <Slides>32</Slides>
  <Notes>23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40" baseType="lpstr">
      <vt:lpstr>Arial</vt:lpstr>
      <vt:lpstr>Roboto</vt:lpstr>
      <vt:lpstr>Tahoma</vt:lpstr>
      <vt:lpstr>Tahoma</vt:lpstr>
      <vt:lpstr>Times New Roman</vt:lpstr>
      <vt:lpstr>Wingdings</vt:lpstr>
      <vt:lpstr>802-11 Theme</vt:lpstr>
      <vt:lpstr>Document</vt:lpstr>
      <vt:lpstr>IEEE 802WCSC Meeting Venue Manager Report 2024</vt:lpstr>
      <vt:lpstr>Abstract</vt:lpstr>
      <vt:lpstr>Status of IEEE 802 Plenary Contracts</vt:lpstr>
      <vt:lpstr>Future 802 Plenary Venue Contract Status</vt:lpstr>
      <vt:lpstr>Recap of 802WCSC Decisions since November Plenary</vt:lpstr>
      <vt:lpstr>2023 RFP for 802W Interims Status – as of March 10, 2024</vt:lpstr>
      <vt:lpstr>Future 802W Interim Venue Status</vt:lpstr>
      <vt:lpstr>2024 May IEEE 802W Interim Registration Report as of March 9 –</vt:lpstr>
      <vt:lpstr>IEEE 802 INTERIM MEETINGS  MTG Events May 2026 Options Summary</vt:lpstr>
      <vt:lpstr>PowerPoint Presentation</vt:lpstr>
      <vt:lpstr>PowerPoint Presentation</vt:lpstr>
      <vt:lpstr>PowerPoint Presentation</vt:lpstr>
      <vt:lpstr>PowerPoint Presentation</vt:lpstr>
      <vt:lpstr>PowerPoint Presentation</vt:lpstr>
      <vt:lpstr>2024 February Telcon Discussion/Decision 2026 May 802W Interim</vt:lpstr>
      <vt:lpstr>Other Locations Considered</vt:lpstr>
      <vt:lpstr>References</vt:lpstr>
      <vt:lpstr>2. Motion to Reset the date for 2025 January– Kobe, Japan 2024-02-14</vt:lpstr>
      <vt:lpstr>3. Motion to approve Site Visit for 2025 May 802W Interim - Hilton Prague, Prague, Czech Republic 2024-02-14</vt:lpstr>
      <vt:lpstr>4. Motion approve location for the 2027 May IEEE 802W Interim: Auckland, New Zealand 2024-02-14</vt:lpstr>
      <vt:lpstr>5. Motion to approve Location for 2028 January–  Panama Hilton, Panama City  2024-02-14</vt:lpstr>
      <vt:lpstr>6. Motion to approve Location for 2026 January–  Victoria, Canada 2026 Jan 11-16 2024-02-14</vt:lpstr>
      <vt:lpstr>7. Motion to approve Location for 2027 January–  Hyatt Regency Irvine – 2027 January 10-15 2024-02-14</vt:lpstr>
      <vt:lpstr>12. Motion to approve date change for 2025 January IEEE 802 Wireless Interim – 2024-01-06</vt:lpstr>
      <vt:lpstr>1. Motion to approve Location for May 2025 –  Hilton Prague, Prague, Czech Republic 2023-12-13</vt:lpstr>
      <vt:lpstr>2. Motion to approve Location for 2027 September –  Grand Hyatt Atlanta, Buckhead, GA 2023-12-13</vt:lpstr>
      <vt:lpstr>1. Motion to approve 2024 802W Interim Registration Fees  2023-09-10</vt:lpstr>
      <vt:lpstr>2. Motion to approve Site Visit for Kobe, Japan  2023-09-10</vt:lpstr>
      <vt:lpstr>3. Motion to approve Site Visit for Warsaw, Poland  2023-09-10</vt:lpstr>
      <vt:lpstr>Email Ballot: Motion to approve Site Visit for Panama  2023-08-08</vt:lpstr>
      <vt:lpstr>1. Motion to set Interim Session Type for 2024 2023-07-09</vt:lpstr>
      <vt:lpstr>1. Motion to approve Location for Jan 2025 – Kobe, Japan 2023-05-14</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802WCSC Meeting Venue Manager Report 2024</dc:title>
  <dc:subject>Future Venue Status Report</dc:subject>
  <dc:creator>Jon Rosdahl</dc:creator>
  <cp:keywords>Report</cp:keywords>
  <dc:description>Jon Rosdahl (Qualcomm)</dc:description>
  <cp:lastModifiedBy>Jon Rosdahl</cp:lastModifiedBy>
  <cp:revision>47</cp:revision>
  <cp:lastPrinted>1601-01-01T00:00:00Z</cp:lastPrinted>
  <dcterms:created xsi:type="dcterms:W3CDTF">2021-02-03T19:21:29Z</dcterms:created>
  <dcterms:modified xsi:type="dcterms:W3CDTF">2024-03-11T07:00:54Z</dcterms:modified>
  <cp:category>March 2024</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